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8" r:id="rId43"/>
  </p:sldIdLst>
  <p:sldSz cx="18288000" cy="10287000"/>
  <p:notesSz cx="6858000" cy="9144000"/>
  <p:embeddedFontLst>
    <p:embeddedFont>
      <p:font typeface="Inter" panose="020B0604020202020204" charset="0"/>
      <p:regular r:id="rId44"/>
    </p:embeddedFont>
    <p:embeddedFont>
      <p:font typeface="Microsoft Himalaya" panose="01010100010101010101" pitchFamily="2" charset="0"/>
      <p:regular r:id="rId45"/>
    </p:embeddedFont>
    <p:embeddedFont>
      <p:font typeface="Open Sans Light" panose="020B0604020202020204" charset="0"/>
      <p:regular r:id="rId46"/>
    </p:embeddedFont>
    <p:embeddedFont>
      <p:font typeface="Montserrat Classic Bold" panose="020B0604020202020204" charset="0"/>
      <p:regular r:id="rId47"/>
    </p:embeddedFont>
    <p:embeddedFont>
      <p:font typeface="Inter Bold Italics" panose="020B0604020202020204" charset="0"/>
      <p:regular r:id="rId48"/>
    </p:embeddedFont>
    <p:embeddedFont>
      <p:font typeface="Inter Bold" panose="020B0604020202020204" charset="0"/>
      <p:regular r:id="rId49"/>
    </p:embeddedFont>
    <p:embeddedFont>
      <p:font typeface="Telegraf" panose="020B0604020202020204" charset="0"/>
      <p:regular r:id="rId50"/>
    </p:embeddedFont>
    <p:embeddedFont>
      <p:font typeface="Montserrat Extra-Bold Bold" panose="020B0604020202020204" charset="0"/>
      <p:regular r:id="rId51"/>
    </p:embeddedFont>
    <p:embeddedFont>
      <p:font typeface="Open Sans Extra Bold" panose="020B0604020202020204" charset="0"/>
      <p:regular r:id="rId52"/>
    </p:embeddedFont>
    <p:embeddedFont>
      <p:font typeface="Open Sans" panose="020B0604020202020204" charset="0"/>
      <p:regular r:id="rId53"/>
    </p:embeddedFont>
    <p:embeddedFont>
      <p:font typeface="Arimo Bold" panose="020B0604020202020204" charset="0"/>
      <p:regular r:id="rId54"/>
    </p:embeddedFont>
    <p:embeddedFont>
      <p:font typeface="Muli Bold Bold" panose="020B0604020202020204" charset="0"/>
      <p:regular r:id="rId55"/>
    </p:embeddedFont>
    <p:embeddedFont>
      <p:font typeface="Montserrat Classic" panose="020B0604020202020204" charset="0"/>
      <p:regular r:id="rId56"/>
    </p:embeddedFont>
    <p:embeddedFont>
      <p:font typeface="Montserrat Extra-Bold" panose="020B0604020202020204" charset="0"/>
      <p:regular r:id="rId57"/>
    </p:embeddedFont>
    <p:embeddedFont>
      <p:font typeface="Montserrat" panose="020B0604020202020204" charset="0"/>
      <p:regular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Muli Regular" panose="020B0604020202020204" charset="0"/>
      <p:regular r:id="rId63"/>
    </p:embeddedFont>
    <p:embeddedFont>
      <p:font typeface="Montserrat Semi-Bold Bold" panose="020B0604020202020204" charset="0"/>
      <p:regular r:id="rId64"/>
    </p:embeddedFont>
    <p:embeddedFont>
      <p:font typeface="Montserrat Bold" panose="020B0604020202020204" charset="0"/>
      <p:regular r:id="rId65"/>
    </p:embeddedFont>
    <p:embeddedFont>
      <p:font typeface="Telegraf Bold" panose="020B0604020202020204" charset="0"/>
      <p:regular r:id="rId66"/>
    </p:embeddedFont>
    <p:embeddedFont>
      <p:font typeface="Open Sans Light Bold" panose="020B0604020202020204" charset="0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73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7.fntdata"/><Relationship Id="rId55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6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63.sv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sv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83.sv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sv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sv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6019972" y="5847831"/>
            <a:ext cx="2092017" cy="209201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flipH="1">
            <a:off x="6581514" y="3307673"/>
            <a:ext cx="11408554" cy="1283170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9450637"/>
            <a:ext cx="8452386" cy="31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799" spc="179">
                <a:solidFill>
                  <a:srgbClr val="1B1B1B"/>
                </a:solidFill>
                <a:latin typeface="Inter"/>
              </a:rPr>
              <a:t>INTAN TJENDERA | M NAUFAL REFADI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778897"/>
            <a:ext cx="8452386" cy="4002814"/>
            <a:chOff x="0" y="0"/>
            <a:chExt cx="11269848" cy="5337085"/>
          </a:xfrm>
        </p:grpSpPr>
        <p:sp>
          <p:nvSpPr>
            <p:cNvPr id="7" name="TextBox 7"/>
            <p:cNvSpPr txBox="1"/>
            <p:nvPr/>
          </p:nvSpPr>
          <p:spPr>
            <a:xfrm>
              <a:off x="0" y="161925"/>
              <a:ext cx="11269848" cy="4538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73"/>
                </a:lnSpc>
              </a:pPr>
              <a:r>
                <a:rPr lang="en-US" sz="8673" dirty="0">
                  <a:solidFill>
                    <a:srgbClr val="1B1B1B"/>
                  </a:solidFill>
                  <a:latin typeface="Montserrat Extra-Bold"/>
                </a:rPr>
                <a:t>Bank Marketing Campaign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846241"/>
              <a:ext cx="11269848" cy="490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55"/>
                </a:lnSpc>
                <a:spcBef>
                  <a:spcPct val="0"/>
                </a:spcBef>
              </a:pPr>
              <a:r>
                <a:rPr lang="en-US" sz="2182">
                  <a:solidFill>
                    <a:srgbClr val="1B1B1B"/>
                  </a:solidFill>
                  <a:latin typeface="Montserrat Classic"/>
                </a:rPr>
                <a:t>Opening a Term Deposit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7667548" y="7235517"/>
            <a:ext cx="322520" cy="322520"/>
            <a:chOff x="0" y="0"/>
            <a:chExt cx="1708150" cy="17081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D9F93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2876067">
            <a:off x="12848118" y="5941581"/>
            <a:ext cx="454703" cy="454703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170242" y="3652859"/>
            <a:ext cx="263753" cy="263753"/>
            <a:chOff x="0" y="0"/>
            <a:chExt cx="1708150" cy="17081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D9F93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2876067">
            <a:off x="17348372" y="4259343"/>
            <a:ext cx="264617" cy="2646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438001">
            <a:off x="566866" y="6642256"/>
            <a:ext cx="2006139" cy="321684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768532">
            <a:off x="12125381" y="0"/>
            <a:ext cx="6162619" cy="576204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865133" y="9452692"/>
            <a:ext cx="6394167" cy="31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799">
                <a:solidFill>
                  <a:srgbClr val="1B1B1B"/>
                </a:solidFill>
                <a:latin typeface="Inter"/>
              </a:rPr>
              <a:t>Bank Marketing Campaign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-404295"/>
            <a:ext cx="12083540" cy="2046268"/>
            <a:chOff x="0" y="0"/>
            <a:chExt cx="16111386" cy="2728357"/>
          </a:xfrm>
        </p:grpSpPr>
        <p:sp>
          <p:nvSpPr>
            <p:cNvPr id="7" name="TextBox 7"/>
            <p:cNvSpPr txBox="1"/>
            <p:nvPr/>
          </p:nvSpPr>
          <p:spPr>
            <a:xfrm>
              <a:off x="0" y="1178957"/>
              <a:ext cx="16111386" cy="154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dirty="0">
                  <a:solidFill>
                    <a:srgbClr val="1E7066"/>
                  </a:solidFill>
                  <a:latin typeface="Montserrat Extra-Bold Bold"/>
                </a:rPr>
                <a:t>Data Understanding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3845205" cy="635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26653" y="2191345"/>
            <a:ext cx="8317347" cy="79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Inter Bold"/>
              </a:rPr>
              <a:t>age       : </a:t>
            </a:r>
            <a:r>
              <a:rPr lang="en-US" sz="2799">
                <a:solidFill>
                  <a:srgbClr val="000000"/>
                </a:solidFill>
                <a:latin typeface="Inter"/>
              </a:rPr>
              <a:t>client's age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Inter Bold"/>
              </a:rPr>
              <a:t>job</a:t>
            </a:r>
            <a:r>
              <a:rPr lang="en-US" sz="2799">
                <a:solidFill>
                  <a:srgbClr val="000000"/>
                </a:solidFill>
                <a:latin typeface="Inter"/>
              </a:rPr>
              <a:t>       : type of job 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marital</a:t>
            </a:r>
            <a:r>
              <a:rPr lang="en-US" sz="2799">
                <a:solidFill>
                  <a:srgbClr val="000000"/>
                </a:solidFill>
                <a:latin typeface="Montserrat"/>
              </a:rPr>
              <a:t> : marital status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education</a:t>
            </a:r>
            <a:r>
              <a:rPr lang="en-US" sz="2799">
                <a:solidFill>
                  <a:srgbClr val="000000"/>
                </a:solidFill>
                <a:latin typeface="Montserrat"/>
              </a:rPr>
              <a:t> : last education 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default</a:t>
            </a:r>
            <a:r>
              <a:rPr lang="en-US" sz="2799">
                <a:solidFill>
                  <a:srgbClr val="000000"/>
                </a:solidFill>
                <a:latin typeface="Montserrat"/>
              </a:rPr>
              <a:t>: has credit in default? 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housing</a:t>
            </a:r>
            <a:r>
              <a:rPr lang="en-US" sz="2799">
                <a:solidFill>
                  <a:srgbClr val="000000"/>
                </a:solidFill>
                <a:latin typeface="Montserrat"/>
              </a:rPr>
              <a:t>: has housing loan?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Inter"/>
              </a:rPr>
              <a:t>l</a:t>
            </a:r>
            <a:r>
              <a:rPr lang="en-US" sz="2799">
                <a:solidFill>
                  <a:srgbClr val="000000"/>
                </a:solidFill>
                <a:latin typeface="Montserrat Bold"/>
              </a:rPr>
              <a:t>oan</a:t>
            </a:r>
            <a:r>
              <a:rPr lang="en-US" sz="2799">
                <a:solidFill>
                  <a:srgbClr val="000000"/>
                </a:solidFill>
                <a:latin typeface="Montserrat"/>
              </a:rPr>
              <a:t>: has personal loan? 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Inter Bold"/>
              </a:rPr>
              <a:t>contact</a:t>
            </a:r>
            <a:r>
              <a:rPr lang="en-US" sz="2799">
                <a:solidFill>
                  <a:srgbClr val="000000"/>
                </a:solidFill>
                <a:latin typeface="Inter"/>
              </a:rPr>
              <a:t>: contact communication type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Inter Bold"/>
              </a:rPr>
              <a:t>month:</a:t>
            </a:r>
            <a:r>
              <a:rPr lang="en-US" sz="2799">
                <a:solidFill>
                  <a:srgbClr val="000000"/>
                </a:solidFill>
                <a:latin typeface="Inter"/>
              </a:rPr>
              <a:t> last contact month of year 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Inter Bold"/>
              </a:rPr>
              <a:t>day</a:t>
            </a:r>
            <a:r>
              <a:rPr lang="en-US" sz="2799">
                <a:solidFill>
                  <a:srgbClr val="000000"/>
                </a:solidFill>
                <a:latin typeface="Inter Bold Italics"/>
              </a:rPr>
              <a:t>of</a:t>
            </a:r>
            <a:r>
              <a:rPr lang="en-US" sz="2799">
                <a:solidFill>
                  <a:srgbClr val="000000"/>
                </a:solidFill>
                <a:latin typeface="Inter Bold"/>
              </a:rPr>
              <a:t>week</a:t>
            </a:r>
            <a:r>
              <a:rPr lang="en-US" sz="2799">
                <a:solidFill>
                  <a:srgbClr val="000000"/>
                </a:solidFill>
                <a:latin typeface="Inter"/>
              </a:rPr>
              <a:t>: last contact day of the week 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Inter Bold"/>
              </a:rPr>
              <a:t>duration</a:t>
            </a:r>
            <a:r>
              <a:rPr lang="en-US" sz="2799">
                <a:solidFill>
                  <a:srgbClr val="000000"/>
                </a:solidFill>
                <a:latin typeface="Inter"/>
              </a:rPr>
              <a:t>: last contact duration, in seconds.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Inter Bold"/>
              </a:rPr>
              <a:t>campaign</a:t>
            </a:r>
            <a:r>
              <a:rPr lang="en-US" sz="2799">
                <a:solidFill>
                  <a:srgbClr val="000000"/>
                </a:solidFill>
                <a:latin typeface="Inter"/>
              </a:rPr>
              <a:t>: number of contacts performed during this campaign and for this client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Inter"/>
            </a:endParaRP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Inter"/>
            </a:endParaRP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Int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44000" y="2210395"/>
            <a:ext cx="8687941" cy="678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nter Bold"/>
              </a:rPr>
              <a:t>pdays: </a:t>
            </a:r>
            <a:r>
              <a:rPr lang="en-US" sz="2400">
                <a:solidFill>
                  <a:srgbClr val="000000"/>
                </a:solidFill>
                <a:latin typeface="Inter"/>
              </a:rPr>
              <a:t>number of days that passed by after the client was last contacted from a previous campaign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nter Bold"/>
              </a:rPr>
              <a:t>previous: </a:t>
            </a:r>
            <a:r>
              <a:rPr lang="en-US" sz="2400">
                <a:solidFill>
                  <a:srgbClr val="000000"/>
                </a:solidFill>
                <a:latin typeface="Inter"/>
              </a:rPr>
              <a:t>number of contacts performed before this campaign and for this client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nter Bold"/>
              </a:rPr>
              <a:t>poutcome</a:t>
            </a:r>
            <a:r>
              <a:rPr lang="en-US" sz="2400">
                <a:solidFill>
                  <a:srgbClr val="000000"/>
                </a:solidFill>
                <a:latin typeface="Inter"/>
              </a:rPr>
              <a:t>: outcome of the previous marketing campaign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nter Bold"/>
              </a:rPr>
              <a:t>emp.var.rate</a:t>
            </a:r>
            <a:r>
              <a:rPr lang="en-US" sz="2400">
                <a:solidFill>
                  <a:srgbClr val="000000"/>
                </a:solidFill>
                <a:latin typeface="Inter"/>
              </a:rPr>
              <a:t>: employment variation rate - quarterly indicator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nter Bold"/>
              </a:rPr>
              <a:t>cons.price.idx</a:t>
            </a:r>
            <a:r>
              <a:rPr lang="en-US" sz="2400">
                <a:solidFill>
                  <a:srgbClr val="000000"/>
                </a:solidFill>
                <a:latin typeface="Inter"/>
              </a:rPr>
              <a:t>: consumer price index - monthly indicator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nter Bold"/>
              </a:rPr>
              <a:t>cons.conf.idx</a:t>
            </a:r>
            <a:r>
              <a:rPr lang="en-US" sz="2400">
                <a:solidFill>
                  <a:srgbClr val="000000"/>
                </a:solidFill>
                <a:latin typeface="Inter"/>
              </a:rPr>
              <a:t>: consumer confidence index - monthly indicator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400">
                <a:solidFill>
                  <a:srgbClr val="000000"/>
                </a:solidFill>
                <a:latin typeface="Inter Bold"/>
              </a:rPr>
              <a:t>euribor3m</a:t>
            </a:r>
            <a:r>
              <a:rPr lang="en-US" sz="2400">
                <a:solidFill>
                  <a:srgbClr val="000000"/>
                </a:solidFill>
                <a:latin typeface="Inter"/>
              </a:rPr>
              <a:t>: euribor 3 month rate - daily indicator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nter Bold"/>
              </a:rPr>
              <a:t> nr.employed</a:t>
            </a:r>
            <a:r>
              <a:rPr lang="en-US" sz="2400">
                <a:solidFill>
                  <a:srgbClr val="000000"/>
                </a:solidFill>
                <a:latin typeface="Inter"/>
              </a:rPr>
              <a:t>:number of employees - quarterly indicator</a:t>
            </a:r>
          </a:p>
          <a:p>
            <a:pPr marL="518160" lvl="1" indent="-259080" algn="just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400">
                <a:solidFill>
                  <a:srgbClr val="000000"/>
                </a:solidFill>
                <a:latin typeface="Inter Bold"/>
              </a:rPr>
              <a:t>y</a:t>
            </a:r>
            <a:r>
              <a:rPr lang="en-US" sz="2400">
                <a:solidFill>
                  <a:srgbClr val="000000"/>
                </a:solidFill>
                <a:latin typeface="Inter"/>
              </a:rPr>
              <a:t> : has the client subscribed a term deposit?</a:t>
            </a:r>
          </a:p>
          <a:p>
            <a:pPr algn="just">
              <a:lnSpc>
                <a:spcPts val="3096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Inter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667657">
            <a:off x="2414637" y="7779499"/>
            <a:ext cx="1450471" cy="232582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 cstate="print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3541667">
            <a:off x="-189076" y="8286539"/>
            <a:ext cx="1217525" cy="195229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57425" y="1425709"/>
            <a:ext cx="5657850" cy="5657850"/>
            <a:chOff x="0" y="0"/>
            <a:chExt cx="1588770" cy="1588770"/>
          </a:xfrm>
        </p:grpSpPr>
        <p:sp>
          <p:nvSpPr>
            <p:cNvPr id="3" name="Freeform 3"/>
            <p:cNvSpPr/>
            <p:nvPr/>
          </p:nvSpPr>
          <p:spPr>
            <a:xfrm>
              <a:off x="6350" y="6350"/>
              <a:ext cx="1576070" cy="1576070"/>
            </a:xfrm>
            <a:custGeom>
              <a:avLst/>
              <a:gdLst/>
              <a:ahLst/>
              <a:cxnLst/>
              <a:rect l="l" t="t" r="r" b="b"/>
              <a:pathLst>
                <a:path w="1576070" h="1576070">
                  <a:moveTo>
                    <a:pt x="1576070" y="271780"/>
                  </a:moveTo>
                  <a:lnTo>
                    <a:pt x="1576070" y="1576070"/>
                  </a:lnTo>
                  <a:lnTo>
                    <a:pt x="0" y="1576070"/>
                  </a:lnTo>
                  <a:lnTo>
                    <a:pt x="0" y="0"/>
                  </a:lnTo>
                  <a:lnTo>
                    <a:pt x="1304290" y="0"/>
                  </a:lnTo>
                  <a:close/>
                </a:path>
              </a:pathLst>
            </a:custGeom>
            <a:solidFill>
              <a:srgbClr val="F1DA95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588770" cy="1588770"/>
            </a:xfrm>
            <a:custGeom>
              <a:avLst/>
              <a:gdLst/>
              <a:ahLst/>
              <a:cxnLst/>
              <a:rect l="l" t="t" r="r" b="b"/>
              <a:pathLst>
                <a:path w="1588770" h="1588770">
                  <a:moveTo>
                    <a:pt x="1588770" y="1588770"/>
                  </a:moveTo>
                  <a:lnTo>
                    <a:pt x="0" y="1588770"/>
                  </a:lnTo>
                  <a:lnTo>
                    <a:pt x="0" y="0"/>
                  </a:lnTo>
                  <a:lnTo>
                    <a:pt x="1313180" y="0"/>
                  </a:lnTo>
                  <a:lnTo>
                    <a:pt x="1588770" y="275590"/>
                  </a:lnTo>
                  <a:cubicBezTo>
                    <a:pt x="1588770" y="275590"/>
                    <a:pt x="1588770" y="1588770"/>
                    <a:pt x="1588770" y="1588770"/>
                  </a:cubicBezTo>
                  <a:close/>
                  <a:moveTo>
                    <a:pt x="12700" y="1576070"/>
                  </a:moveTo>
                  <a:lnTo>
                    <a:pt x="1576070" y="1576070"/>
                  </a:lnTo>
                  <a:lnTo>
                    <a:pt x="1576070" y="280670"/>
                  </a:lnTo>
                  <a:lnTo>
                    <a:pt x="1308100" y="12700"/>
                  </a:lnTo>
                  <a:lnTo>
                    <a:pt x="12700" y="12700"/>
                  </a:lnTo>
                  <a:lnTo>
                    <a:pt x="12700" y="1576070"/>
                  </a:lnTo>
                  <a:close/>
                </a:path>
              </a:pathLst>
            </a:custGeom>
            <a:solidFill>
              <a:srgbClr val="F1DA95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511155" y="1425709"/>
            <a:ext cx="5657850" cy="5657850"/>
            <a:chOff x="0" y="0"/>
            <a:chExt cx="1588770" cy="1588770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1576070" cy="1576070"/>
            </a:xfrm>
            <a:custGeom>
              <a:avLst/>
              <a:gdLst/>
              <a:ahLst/>
              <a:cxnLst/>
              <a:rect l="l" t="t" r="r" b="b"/>
              <a:pathLst>
                <a:path w="1576070" h="1576070">
                  <a:moveTo>
                    <a:pt x="1576070" y="271780"/>
                  </a:moveTo>
                  <a:lnTo>
                    <a:pt x="1576070" y="1576070"/>
                  </a:lnTo>
                  <a:lnTo>
                    <a:pt x="0" y="1576070"/>
                  </a:lnTo>
                  <a:lnTo>
                    <a:pt x="0" y="0"/>
                  </a:lnTo>
                  <a:lnTo>
                    <a:pt x="1304290" y="0"/>
                  </a:lnTo>
                  <a:close/>
                </a:path>
              </a:pathLst>
            </a:custGeom>
            <a:solidFill>
              <a:srgbClr val="72B7BE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588770" cy="1588770"/>
            </a:xfrm>
            <a:custGeom>
              <a:avLst/>
              <a:gdLst/>
              <a:ahLst/>
              <a:cxnLst/>
              <a:rect l="l" t="t" r="r" b="b"/>
              <a:pathLst>
                <a:path w="1588770" h="1588770">
                  <a:moveTo>
                    <a:pt x="1588770" y="1588770"/>
                  </a:moveTo>
                  <a:lnTo>
                    <a:pt x="0" y="1588770"/>
                  </a:lnTo>
                  <a:lnTo>
                    <a:pt x="0" y="0"/>
                  </a:lnTo>
                  <a:lnTo>
                    <a:pt x="1313180" y="0"/>
                  </a:lnTo>
                  <a:lnTo>
                    <a:pt x="1588770" y="275590"/>
                  </a:lnTo>
                  <a:cubicBezTo>
                    <a:pt x="1588770" y="275590"/>
                    <a:pt x="1588770" y="1588770"/>
                    <a:pt x="1588770" y="1588770"/>
                  </a:cubicBezTo>
                  <a:close/>
                  <a:moveTo>
                    <a:pt x="12700" y="1576070"/>
                  </a:moveTo>
                  <a:lnTo>
                    <a:pt x="1576070" y="1576070"/>
                  </a:lnTo>
                  <a:lnTo>
                    <a:pt x="1576070" y="280670"/>
                  </a:lnTo>
                  <a:lnTo>
                    <a:pt x="1308100" y="12700"/>
                  </a:lnTo>
                  <a:lnTo>
                    <a:pt x="12700" y="12700"/>
                  </a:lnTo>
                  <a:lnTo>
                    <a:pt x="12700" y="1576070"/>
                  </a:lnTo>
                  <a:close/>
                </a:path>
              </a:pathLst>
            </a:custGeom>
            <a:solidFill>
              <a:srgbClr val="72B7BE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4534192" y="1723820"/>
            <a:ext cx="1138566" cy="178949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2537699" y="1723820"/>
            <a:ext cx="1604762" cy="197013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7991932" y="3826918"/>
            <a:ext cx="2490648" cy="121107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014474" y="3760243"/>
            <a:ext cx="4178002" cy="269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5"/>
              </a:lnSpc>
            </a:pPr>
            <a:r>
              <a:rPr lang="en-US" sz="3839">
                <a:solidFill>
                  <a:srgbClr val="000000"/>
                </a:solidFill>
                <a:latin typeface="Open Sans"/>
              </a:rPr>
              <a:t>Check and drop columns with multiple null values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97705" y="3993306"/>
            <a:ext cx="4684749" cy="246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Open Sans"/>
              </a:rPr>
              <a:t>Check and drop columns with duplicated data (There is no null Values)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5825" y="7578963"/>
            <a:ext cx="8115300" cy="1793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DataFrame shape </a:t>
            </a:r>
            <a:r>
              <a:rPr lang="en-US" sz="3399">
                <a:solidFill>
                  <a:srgbClr val="000000"/>
                </a:solidFill>
                <a:latin typeface="Open Sans Light Bold"/>
              </a:rPr>
              <a:t>BEFORE 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null and duplicate check: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(41188 , 21)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7612053"/>
            <a:ext cx="8115300" cy="1793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DataFrame shape </a:t>
            </a:r>
            <a:r>
              <a:rPr lang="en-US" sz="3399">
                <a:solidFill>
                  <a:srgbClr val="000000"/>
                </a:solidFill>
                <a:latin typeface="Open Sans Light Bold"/>
              </a:rPr>
              <a:t>AFTER 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null and duplicate check:</a:t>
            </a:r>
          </a:p>
          <a:p>
            <a:pPr algn="ctr">
              <a:lnSpc>
                <a:spcPts val="4759"/>
              </a:lnSpc>
            </a:pPr>
            <a:r>
              <a:rPr lang="en-US" sz="1200">
                <a:solidFill>
                  <a:srgbClr val="000000"/>
                </a:solidFill>
                <a:latin typeface="Arimo Bold"/>
              </a:rPr>
              <a:t>(41176 , 21)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-470970"/>
            <a:ext cx="10383904" cy="493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90411" y="5084209"/>
            <a:ext cx="10377453" cy="118582"/>
            <a:chOff x="0" y="0"/>
            <a:chExt cx="50013559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50013558" cy="69850"/>
            </a:xfrm>
            <a:custGeom>
              <a:avLst/>
              <a:gdLst/>
              <a:ahLst/>
              <a:cxnLst/>
              <a:rect l="l" t="t" r="r" b="b"/>
              <a:pathLst>
                <a:path w="50013558" h="69850">
                  <a:moveTo>
                    <a:pt x="4972272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50013558" y="69850"/>
                  </a:lnTo>
                  <a:lnTo>
                    <a:pt x="50013558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244802" y="2865204"/>
            <a:ext cx="3760014" cy="683137"/>
            <a:chOff x="0" y="0"/>
            <a:chExt cx="5013352" cy="91084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5013352" cy="910849"/>
              <a:chOff x="0" y="0"/>
              <a:chExt cx="1271906" cy="23108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71906" cy="231086"/>
              </a:xfrm>
              <a:custGeom>
                <a:avLst/>
                <a:gdLst/>
                <a:ahLst/>
                <a:cxnLst/>
                <a:rect l="l" t="t" r="r" b="b"/>
                <a:pathLst>
                  <a:path w="1271906" h="231086">
                    <a:moveTo>
                      <a:pt x="0" y="0"/>
                    </a:moveTo>
                    <a:lnTo>
                      <a:pt x="1271906" y="0"/>
                    </a:lnTo>
                    <a:lnTo>
                      <a:pt x="1271906" y="231086"/>
                    </a:lnTo>
                    <a:lnTo>
                      <a:pt x="0" y="231086"/>
                    </a:lnTo>
                    <a:close/>
                  </a:path>
                </a:pathLst>
              </a:custGeom>
              <a:solidFill>
                <a:srgbClr val="F1DA95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63340" y="84201"/>
              <a:ext cx="4486672" cy="664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elegraf Bold"/>
                </a:rPr>
                <a:t>'education' column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13409" y="4248097"/>
            <a:ext cx="3460299" cy="713676"/>
            <a:chOff x="0" y="0"/>
            <a:chExt cx="4613731" cy="95156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4613731" cy="951568"/>
              <a:chOff x="0" y="0"/>
              <a:chExt cx="1170521" cy="24141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170521" cy="241416"/>
              </a:xfrm>
              <a:custGeom>
                <a:avLst/>
                <a:gdLst/>
                <a:ahLst/>
                <a:cxnLst/>
                <a:rect l="l" t="t" r="r" b="b"/>
                <a:pathLst>
                  <a:path w="1170521" h="241416">
                    <a:moveTo>
                      <a:pt x="0" y="0"/>
                    </a:moveTo>
                    <a:lnTo>
                      <a:pt x="1170521" y="0"/>
                    </a:lnTo>
                    <a:lnTo>
                      <a:pt x="1170521" y="241416"/>
                    </a:lnTo>
                    <a:lnTo>
                      <a:pt x="0" y="241416"/>
                    </a:lnTo>
                    <a:close/>
                  </a:path>
                </a:pathLst>
              </a:custGeom>
              <a:solidFill>
                <a:srgbClr val="F1DA95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269625" y="84201"/>
              <a:ext cx="3261772" cy="704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Telegraf Bold"/>
                </a:rPr>
                <a:t>'age' column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820766" y="5674909"/>
            <a:ext cx="4072797" cy="683137"/>
            <a:chOff x="0" y="0"/>
            <a:chExt cx="5430396" cy="910849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5430396" cy="910849"/>
              <a:chOff x="0" y="0"/>
              <a:chExt cx="1377711" cy="23108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77711" cy="231086"/>
              </a:xfrm>
              <a:custGeom>
                <a:avLst/>
                <a:gdLst/>
                <a:ahLst/>
                <a:cxnLst/>
                <a:rect l="l" t="t" r="r" b="b"/>
                <a:pathLst>
                  <a:path w="1377711" h="231086">
                    <a:moveTo>
                      <a:pt x="0" y="0"/>
                    </a:moveTo>
                    <a:lnTo>
                      <a:pt x="1377711" y="0"/>
                    </a:lnTo>
                    <a:lnTo>
                      <a:pt x="1377711" y="231086"/>
                    </a:lnTo>
                    <a:lnTo>
                      <a:pt x="0" y="231086"/>
                    </a:lnTo>
                    <a:close/>
                  </a:path>
                </a:pathLst>
              </a:custGeom>
              <a:solidFill>
                <a:srgbClr val="F1DA95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375107" y="84201"/>
              <a:ext cx="3463621" cy="664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elegraf Bold"/>
                </a:rPr>
                <a:t>'pdays' column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2339790" y="630160"/>
            <a:ext cx="5065098" cy="393262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744924" y="1338415"/>
            <a:ext cx="6254651" cy="905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45"/>
              </a:lnSpc>
            </a:pPr>
            <a:r>
              <a:rPr lang="en-US" sz="6314">
                <a:solidFill>
                  <a:srgbClr val="000000"/>
                </a:solidFill>
                <a:latin typeface="Montserrat Extra-Bold"/>
              </a:rPr>
              <a:t>Data Grouping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5325" y="4524689"/>
            <a:ext cx="1108327" cy="64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199" spc="121">
                <a:solidFill>
                  <a:srgbClr val="000000"/>
                </a:solidFill>
                <a:latin typeface="Telegraf"/>
              </a:rPr>
              <a:t>BANK MARKETING CAMPAIGN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44802" y="3973245"/>
            <a:ext cx="3760014" cy="1830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Categories 'basic.4y', 'basic.6y', 'basic.9y' are grouped together under 'Basic'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13409" y="5352915"/>
            <a:ext cx="3761868" cy="4012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Ages of the customers are grouped into 4 classes:</a:t>
            </a:r>
          </a:p>
          <a:p>
            <a:pPr>
              <a:lnSpc>
                <a:spcPts val="1540"/>
              </a:lnSpc>
            </a:pPr>
            <a:endParaRPr lang="en-US" sz="2400">
              <a:solidFill>
                <a:srgbClr val="000000"/>
              </a:solidFill>
              <a:latin typeface="Montserra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17-29 = Young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30-43 = Middle-age Adult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44-56 = Old-age Adult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56-100 = Elderly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20766" y="6706046"/>
            <a:ext cx="4178809" cy="30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Montserrat"/>
              </a:rPr>
              <a:t>Updated into binary numerical feature:</a:t>
            </a:r>
          </a:p>
          <a:p>
            <a:pPr>
              <a:lnSpc>
                <a:spcPts val="840"/>
              </a:lnSpc>
            </a:pPr>
            <a:endParaRPr lang="en-US" sz="2399">
              <a:solidFill>
                <a:srgbClr val="000000"/>
              </a:solidFill>
              <a:latin typeface="Montserra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Montserrat"/>
              </a:rPr>
              <a:t>'0' for '999' / no previous contact with clients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Montserrat"/>
              </a:rPr>
              <a:t>'1' for previous contact made / other values aside '999'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73066" y="-1681605"/>
            <a:ext cx="3141560" cy="4539105"/>
            <a:chOff x="0" y="0"/>
            <a:chExt cx="4445000" cy="6422390"/>
          </a:xfrm>
        </p:grpSpPr>
        <p:sp>
          <p:nvSpPr>
            <p:cNvPr id="3" name="Freeform 3"/>
            <p:cNvSpPr/>
            <p:nvPr/>
          </p:nvSpPr>
          <p:spPr>
            <a:xfrm>
              <a:off x="0" y="4203700"/>
              <a:ext cx="4445000" cy="2218690"/>
            </a:xfrm>
            <a:custGeom>
              <a:avLst/>
              <a:gdLst/>
              <a:ahLst/>
              <a:cxnLst/>
              <a:rect l="l" t="t" r="r" b="b"/>
              <a:pathLst>
                <a:path w="4445000" h="2218690">
                  <a:moveTo>
                    <a:pt x="4445000" y="1450340"/>
                  </a:moveTo>
                  <a:lnTo>
                    <a:pt x="4445000" y="2218690"/>
                  </a:lnTo>
                  <a:lnTo>
                    <a:pt x="2222500" y="768350"/>
                  </a:lnTo>
                  <a:lnTo>
                    <a:pt x="0" y="2218690"/>
                  </a:lnTo>
                  <a:lnTo>
                    <a:pt x="0" y="1450340"/>
                  </a:lnTo>
                  <a:lnTo>
                    <a:pt x="2222500" y="0"/>
                  </a:lnTo>
                  <a:close/>
                </a:path>
              </a:pathLst>
            </a:custGeom>
            <a:solidFill>
              <a:srgbClr val="ED811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445000" cy="5654040"/>
            </a:xfrm>
            <a:custGeom>
              <a:avLst/>
              <a:gdLst/>
              <a:ahLst/>
              <a:cxnLst/>
              <a:rect l="l" t="t" r="r" b="b"/>
              <a:pathLst>
                <a:path w="4445000" h="5654040">
                  <a:moveTo>
                    <a:pt x="4445000" y="0"/>
                  </a:moveTo>
                  <a:lnTo>
                    <a:pt x="4445000" y="5654040"/>
                  </a:lnTo>
                  <a:lnTo>
                    <a:pt x="2222500" y="4203700"/>
                  </a:lnTo>
                  <a:lnTo>
                    <a:pt x="0" y="5654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9F93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982194" y="3495675"/>
            <a:ext cx="10323612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Montserrat Extra-Bold"/>
              </a:rPr>
              <a:t>Exploratory Data</a:t>
            </a:r>
          </a:p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Montserrat Extra-Bold"/>
              </a:rPr>
              <a:t>Analysis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75" b="1575"/>
          <a:stretch>
            <a:fillRect/>
          </a:stretch>
        </p:blipFill>
        <p:spPr>
          <a:xfrm>
            <a:off x="-28575" y="2747823"/>
            <a:ext cx="11854393" cy="671899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0800000">
            <a:off x="0" y="255410"/>
            <a:ext cx="11179452" cy="1842686"/>
            <a:chOff x="0" y="0"/>
            <a:chExt cx="21882210" cy="3606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882210" cy="3606800"/>
            </a:xfrm>
            <a:custGeom>
              <a:avLst/>
              <a:gdLst/>
              <a:ahLst/>
              <a:cxnLst/>
              <a:rect l="l" t="t" r="r" b="b"/>
              <a:pathLst>
                <a:path w="21882210" h="3606800">
                  <a:moveTo>
                    <a:pt x="21882210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21882210" y="3606800"/>
                  </a:lnTo>
                  <a:lnTo>
                    <a:pt x="20840810" y="1803400"/>
                  </a:lnTo>
                  <a:close/>
                </a:path>
              </a:pathLst>
            </a:custGeom>
            <a:solidFill>
              <a:srgbClr val="3D9F93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005243" y="4364204"/>
            <a:ext cx="6103331" cy="291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Montserrat Classic"/>
              </a:rPr>
              <a:t>From the graph, the success/conversion rate for term depositors without a ML model is about 11 out of every 100 calls (~11%).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355138" y="677673"/>
            <a:ext cx="12067104" cy="902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>
                <a:solidFill>
                  <a:srgbClr val="F4FFFA"/>
                </a:solidFill>
                <a:latin typeface="Montserrat"/>
              </a:rPr>
              <a:t>Distribution of Target Variable</a:t>
            </a:r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9351" y="76063"/>
            <a:ext cx="9637297" cy="50674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9351" y="5143500"/>
            <a:ext cx="9637297" cy="50674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4067413" y="-781629"/>
            <a:ext cx="4643494" cy="5657850"/>
            <a:chOff x="0" y="0"/>
            <a:chExt cx="2354580" cy="28689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3D9F93">
                <a:alpha val="26667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978661" y="-561125"/>
            <a:ext cx="3389418" cy="4129825"/>
            <a:chOff x="0" y="0"/>
            <a:chExt cx="2354580" cy="28689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F6C0A0">
                <a:alpha val="26667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837260" y="4800021"/>
            <a:ext cx="6460305" cy="210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Success Rate 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based on Age and Marital Status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96647" y="923925"/>
            <a:ext cx="8341531" cy="264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Extra Bold"/>
              </a:rPr>
              <a:t>Target Variable Distribution Based On Other Features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92289" y="5769065"/>
            <a:ext cx="5536007" cy="5421125"/>
            <a:chOff x="-72390" y="7620"/>
            <a:chExt cx="6487160" cy="6352540"/>
          </a:xfrm>
        </p:grpSpPr>
        <p:sp>
          <p:nvSpPr>
            <p:cNvPr id="3" name="Freeform 3"/>
            <p:cNvSpPr/>
            <p:nvPr/>
          </p:nvSpPr>
          <p:spPr>
            <a:xfrm>
              <a:off x="-72390" y="7620"/>
              <a:ext cx="6487160" cy="6352540"/>
            </a:xfrm>
            <a:custGeom>
              <a:avLst/>
              <a:gdLst/>
              <a:ahLst/>
              <a:cxnLst/>
              <a:rect l="l" t="t" r="r" b="b"/>
              <a:pathLst>
                <a:path w="6487160" h="6352540">
                  <a:moveTo>
                    <a:pt x="6322060" y="3176270"/>
                  </a:moveTo>
                  <a:cubicBezTo>
                    <a:pt x="6322060" y="2844800"/>
                    <a:pt x="6487160" y="2493010"/>
                    <a:pt x="6385560" y="2194560"/>
                  </a:cubicBezTo>
                  <a:cubicBezTo>
                    <a:pt x="6281420" y="1884680"/>
                    <a:pt x="5928360" y="1694180"/>
                    <a:pt x="5734050" y="1436370"/>
                  </a:cubicBezTo>
                  <a:cubicBezTo>
                    <a:pt x="5537200" y="1176020"/>
                    <a:pt x="5455920" y="796290"/>
                    <a:pt x="5185410" y="607060"/>
                  </a:cubicBezTo>
                  <a:cubicBezTo>
                    <a:pt x="4917440" y="420370"/>
                    <a:pt x="4517390" y="462280"/>
                    <a:pt x="4196080" y="360680"/>
                  </a:cubicBezTo>
                  <a:cubicBezTo>
                    <a:pt x="3884930" y="264160"/>
                    <a:pt x="3589020" y="0"/>
                    <a:pt x="3244850" y="0"/>
                  </a:cubicBezTo>
                  <a:cubicBezTo>
                    <a:pt x="2900680" y="0"/>
                    <a:pt x="2603500" y="262890"/>
                    <a:pt x="2293620" y="360680"/>
                  </a:cubicBezTo>
                  <a:cubicBezTo>
                    <a:pt x="1972310" y="461010"/>
                    <a:pt x="1570990" y="419100"/>
                    <a:pt x="1303020" y="607060"/>
                  </a:cubicBezTo>
                  <a:cubicBezTo>
                    <a:pt x="1032510" y="796290"/>
                    <a:pt x="951230" y="1176020"/>
                    <a:pt x="754380" y="1436370"/>
                  </a:cubicBezTo>
                  <a:cubicBezTo>
                    <a:pt x="558800" y="1694180"/>
                    <a:pt x="207010" y="1884680"/>
                    <a:pt x="101600" y="2194560"/>
                  </a:cubicBezTo>
                  <a:cubicBezTo>
                    <a:pt x="1270" y="2493010"/>
                    <a:pt x="165100" y="2844800"/>
                    <a:pt x="165100" y="3176270"/>
                  </a:cubicBezTo>
                  <a:cubicBezTo>
                    <a:pt x="165100" y="3507740"/>
                    <a:pt x="0" y="3859530"/>
                    <a:pt x="101600" y="4157980"/>
                  </a:cubicBezTo>
                  <a:cubicBezTo>
                    <a:pt x="205740" y="4467860"/>
                    <a:pt x="558800" y="4658360"/>
                    <a:pt x="753110" y="4916170"/>
                  </a:cubicBezTo>
                  <a:cubicBezTo>
                    <a:pt x="949960" y="5176520"/>
                    <a:pt x="1031240" y="5556250"/>
                    <a:pt x="1301750" y="5745480"/>
                  </a:cubicBezTo>
                  <a:cubicBezTo>
                    <a:pt x="1569720" y="5933440"/>
                    <a:pt x="1969770" y="5891530"/>
                    <a:pt x="2292350" y="5991860"/>
                  </a:cubicBezTo>
                  <a:cubicBezTo>
                    <a:pt x="2603500" y="6088380"/>
                    <a:pt x="2899410" y="6352540"/>
                    <a:pt x="3243580" y="6352540"/>
                  </a:cubicBezTo>
                  <a:cubicBezTo>
                    <a:pt x="3587750" y="6352540"/>
                    <a:pt x="3884930" y="6089650"/>
                    <a:pt x="4194810" y="5991860"/>
                  </a:cubicBezTo>
                  <a:cubicBezTo>
                    <a:pt x="4516120" y="5891530"/>
                    <a:pt x="4917440" y="5933440"/>
                    <a:pt x="5185410" y="5745480"/>
                  </a:cubicBezTo>
                  <a:cubicBezTo>
                    <a:pt x="5455920" y="5556250"/>
                    <a:pt x="5537200" y="5176520"/>
                    <a:pt x="5734050" y="4916170"/>
                  </a:cubicBezTo>
                  <a:cubicBezTo>
                    <a:pt x="5929630" y="4658360"/>
                    <a:pt x="6281420" y="4467860"/>
                    <a:pt x="6385560" y="4157980"/>
                  </a:cubicBezTo>
                  <a:cubicBezTo>
                    <a:pt x="6487160" y="3858260"/>
                    <a:pt x="6322060" y="3506470"/>
                    <a:pt x="6322060" y="3176270"/>
                  </a:cubicBezTo>
                  <a:close/>
                </a:path>
              </a:pathLst>
            </a:custGeom>
            <a:solidFill>
              <a:srgbClr val="72B7BE">
                <a:alpha val="23922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184870" y="-1681862"/>
            <a:ext cx="5536007" cy="5421125"/>
            <a:chOff x="-72390" y="7620"/>
            <a:chExt cx="6487160" cy="6352540"/>
          </a:xfrm>
        </p:grpSpPr>
        <p:sp>
          <p:nvSpPr>
            <p:cNvPr id="5" name="Freeform 5"/>
            <p:cNvSpPr/>
            <p:nvPr/>
          </p:nvSpPr>
          <p:spPr>
            <a:xfrm>
              <a:off x="-72390" y="7620"/>
              <a:ext cx="6487160" cy="6352540"/>
            </a:xfrm>
            <a:custGeom>
              <a:avLst/>
              <a:gdLst/>
              <a:ahLst/>
              <a:cxnLst/>
              <a:rect l="l" t="t" r="r" b="b"/>
              <a:pathLst>
                <a:path w="6487160" h="6352540">
                  <a:moveTo>
                    <a:pt x="6322060" y="3176270"/>
                  </a:moveTo>
                  <a:cubicBezTo>
                    <a:pt x="6322060" y="2844800"/>
                    <a:pt x="6487160" y="2493010"/>
                    <a:pt x="6385560" y="2194560"/>
                  </a:cubicBezTo>
                  <a:cubicBezTo>
                    <a:pt x="6281420" y="1884680"/>
                    <a:pt x="5928360" y="1694180"/>
                    <a:pt x="5734050" y="1436370"/>
                  </a:cubicBezTo>
                  <a:cubicBezTo>
                    <a:pt x="5537200" y="1176020"/>
                    <a:pt x="5455920" y="796290"/>
                    <a:pt x="5185410" y="607060"/>
                  </a:cubicBezTo>
                  <a:cubicBezTo>
                    <a:pt x="4917440" y="420370"/>
                    <a:pt x="4517390" y="462280"/>
                    <a:pt x="4196080" y="360680"/>
                  </a:cubicBezTo>
                  <a:cubicBezTo>
                    <a:pt x="3884930" y="264160"/>
                    <a:pt x="3589020" y="0"/>
                    <a:pt x="3244850" y="0"/>
                  </a:cubicBezTo>
                  <a:cubicBezTo>
                    <a:pt x="2900680" y="0"/>
                    <a:pt x="2603500" y="262890"/>
                    <a:pt x="2293620" y="360680"/>
                  </a:cubicBezTo>
                  <a:cubicBezTo>
                    <a:pt x="1972310" y="461010"/>
                    <a:pt x="1570990" y="419100"/>
                    <a:pt x="1303020" y="607060"/>
                  </a:cubicBezTo>
                  <a:cubicBezTo>
                    <a:pt x="1032510" y="796290"/>
                    <a:pt x="951230" y="1176020"/>
                    <a:pt x="754380" y="1436370"/>
                  </a:cubicBezTo>
                  <a:cubicBezTo>
                    <a:pt x="558800" y="1694180"/>
                    <a:pt x="207010" y="1884680"/>
                    <a:pt x="101600" y="2194560"/>
                  </a:cubicBezTo>
                  <a:cubicBezTo>
                    <a:pt x="1270" y="2493010"/>
                    <a:pt x="165100" y="2844800"/>
                    <a:pt x="165100" y="3176270"/>
                  </a:cubicBezTo>
                  <a:cubicBezTo>
                    <a:pt x="165100" y="3507740"/>
                    <a:pt x="0" y="3859530"/>
                    <a:pt x="101600" y="4157980"/>
                  </a:cubicBezTo>
                  <a:cubicBezTo>
                    <a:pt x="205740" y="4467860"/>
                    <a:pt x="558800" y="4658360"/>
                    <a:pt x="753110" y="4916170"/>
                  </a:cubicBezTo>
                  <a:cubicBezTo>
                    <a:pt x="949960" y="5176520"/>
                    <a:pt x="1031240" y="5556250"/>
                    <a:pt x="1301750" y="5745480"/>
                  </a:cubicBezTo>
                  <a:cubicBezTo>
                    <a:pt x="1569720" y="5933440"/>
                    <a:pt x="1969770" y="5891530"/>
                    <a:pt x="2292350" y="5991860"/>
                  </a:cubicBezTo>
                  <a:cubicBezTo>
                    <a:pt x="2603500" y="6088380"/>
                    <a:pt x="2899410" y="6352540"/>
                    <a:pt x="3243580" y="6352540"/>
                  </a:cubicBezTo>
                  <a:cubicBezTo>
                    <a:pt x="3587750" y="6352540"/>
                    <a:pt x="3884930" y="6089650"/>
                    <a:pt x="4194810" y="5991860"/>
                  </a:cubicBezTo>
                  <a:cubicBezTo>
                    <a:pt x="4516120" y="5891530"/>
                    <a:pt x="4917440" y="5933440"/>
                    <a:pt x="5185410" y="5745480"/>
                  </a:cubicBezTo>
                  <a:cubicBezTo>
                    <a:pt x="5455920" y="5556250"/>
                    <a:pt x="5537200" y="5176520"/>
                    <a:pt x="5734050" y="4916170"/>
                  </a:cubicBezTo>
                  <a:cubicBezTo>
                    <a:pt x="5929630" y="4658360"/>
                    <a:pt x="6281420" y="4467860"/>
                    <a:pt x="6385560" y="4157980"/>
                  </a:cubicBezTo>
                  <a:cubicBezTo>
                    <a:pt x="6487160" y="3858260"/>
                    <a:pt x="6322060" y="3506470"/>
                    <a:pt x="6322060" y="3176270"/>
                  </a:cubicBezTo>
                  <a:close/>
                </a:path>
              </a:pathLst>
            </a:custGeom>
            <a:solidFill>
              <a:srgbClr val="72B7BE">
                <a:alpha val="23922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1718" y="611657"/>
            <a:ext cx="16004564" cy="6904979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41718" y="7516636"/>
            <a:ext cx="4897409" cy="4795779"/>
            <a:chOff x="-72390" y="7620"/>
            <a:chExt cx="6487160" cy="6352540"/>
          </a:xfrm>
        </p:grpSpPr>
        <p:sp>
          <p:nvSpPr>
            <p:cNvPr id="8" name="Freeform 8"/>
            <p:cNvSpPr/>
            <p:nvPr/>
          </p:nvSpPr>
          <p:spPr>
            <a:xfrm>
              <a:off x="-72390" y="7620"/>
              <a:ext cx="6487160" cy="6352540"/>
            </a:xfrm>
            <a:custGeom>
              <a:avLst/>
              <a:gdLst/>
              <a:ahLst/>
              <a:cxnLst/>
              <a:rect l="l" t="t" r="r" b="b"/>
              <a:pathLst>
                <a:path w="6487160" h="6352540">
                  <a:moveTo>
                    <a:pt x="6322060" y="3176270"/>
                  </a:moveTo>
                  <a:cubicBezTo>
                    <a:pt x="6322060" y="2844800"/>
                    <a:pt x="6487160" y="2493010"/>
                    <a:pt x="6385560" y="2194560"/>
                  </a:cubicBezTo>
                  <a:cubicBezTo>
                    <a:pt x="6281420" y="1884680"/>
                    <a:pt x="5928360" y="1694180"/>
                    <a:pt x="5734050" y="1436370"/>
                  </a:cubicBezTo>
                  <a:cubicBezTo>
                    <a:pt x="5537200" y="1176020"/>
                    <a:pt x="5455920" y="796290"/>
                    <a:pt x="5185410" y="607060"/>
                  </a:cubicBezTo>
                  <a:cubicBezTo>
                    <a:pt x="4917440" y="420370"/>
                    <a:pt x="4517390" y="462280"/>
                    <a:pt x="4196080" y="360680"/>
                  </a:cubicBezTo>
                  <a:cubicBezTo>
                    <a:pt x="3884930" y="264160"/>
                    <a:pt x="3589020" y="0"/>
                    <a:pt x="3244850" y="0"/>
                  </a:cubicBezTo>
                  <a:cubicBezTo>
                    <a:pt x="2900680" y="0"/>
                    <a:pt x="2603500" y="262890"/>
                    <a:pt x="2293620" y="360680"/>
                  </a:cubicBezTo>
                  <a:cubicBezTo>
                    <a:pt x="1972310" y="461010"/>
                    <a:pt x="1570990" y="419100"/>
                    <a:pt x="1303020" y="607060"/>
                  </a:cubicBezTo>
                  <a:cubicBezTo>
                    <a:pt x="1032510" y="796290"/>
                    <a:pt x="951230" y="1176020"/>
                    <a:pt x="754380" y="1436370"/>
                  </a:cubicBezTo>
                  <a:cubicBezTo>
                    <a:pt x="558800" y="1694180"/>
                    <a:pt x="207010" y="1884680"/>
                    <a:pt x="101600" y="2194560"/>
                  </a:cubicBezTo>
                  <a:cubicBezTo>
                    <a:pt x="1270" y="2493010"/>
                    <a:pt x="165100" y="2844800"/>
                    <a:pt x="165100" y="3176270"/>
                  </a:cubicBezTo>
                  <a:cubicBezTo>
                    <a:pt x="165100" y="3507740"/>
                    <a:pt x="0" y="3859530"/>
                    <a:pt x="101600" y="4157980"/>
                  </a:cubicBezTo>
                  <a:cubicBezTo>
                    <a:pt x="205740" y="4467860"/>
                    <a:pt x="558800" y="4658360"/>
                    <a:pt x="753110" y="4916170"/>
                  </a:cubicBezTo>
                  <a:cubicBezTo>
                    <a:pt x="949960" y="5176520"/>
                    <a:pt x="1031240" y="5556250"/>
                    <a:pt x="1301750" y="5745480"/>
                  </a:cubicBezTo>
                  <a:cubicBezTo>
                    <a:pt x="1569720" y="5933440"/>
                    <a:pt x="1969770" y="5891530"/>
                    <a:pt x="2292350" y="5991860"/>
                  </a:cubicBezTo>
                  <a:cubicBezTo>
                    <a:pt x="2603500" y="6088380"/>
                    <a:pt x="2899410" y="6352540"/>
                    <a:pt x="3243580" y="6352540"/>
                  </a:cubicBezTo>
                  <a:cubicBezTo>
                    <a:pt x="3587750" y="6352540"/>
                    <a:pt x="3884930" y="6089650"/>
                    <a:pt x="4194810" y="5991860"/>
                  </a:cubicBezTo>
                  <a:cubicBezTo>
                    <a:pt x="4516120" y="5891530"/>
                    <a:pt x="4917440" y="5933440"/>
                    <a:pt x="5185410" y="5745480"/>
                  </a:cubicBezTo>
                  <a:cubicBezTo>
                    <a:pt x="5455920" y="5556250"/>
                    <a:pt x="5537200" y="5176520"/>
                    <a:pt x="5734050" y="4916170"/>
                  </a:cubicBezTo>
                  <a:cubicBezTo>
                    <a:pt x="5929630" y="4658360"/>
                    <a:pt x="6281420" y="4467860"/>
                    <a:pt x="6385560" y="4157980"/>
                  </a:cubicBezTo>
                  <a:cubicBezTo>
                    <a:pt x="6487160" y="3858260"/>
                    <a:pt x="6322060" y="3506470"/>
                    <a:pt x="6322060" y="3176270"/>
                  </a:cubicBezTo>
                  <a:close/>
                </a:path>
              </a:pathLst>
            </a:custGeom>
            <a:solidFill>
              <a:srgbClr val="FFB1A4">
                <a:alpha val="19608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9433" y="7841349"/>
            <a:ext cx="18069134" cy="1793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Classic"/>
              </a:rPr>
              <a:t>'student' (31.43%) or 'retired' (25.23%) are more likely to make a term deposit.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Classic"/>
              </a:rPr>
              <a:t>Least likely to make a term deposit are 'blue-collared' clients (6.89%).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200811" y="-839155"/>
            <a:ext cx="4368781" cy="4755765"/>
            <a:chOff x="0" y="0"/>
            <a:chExt cx="2279650" cy="24815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717273">
                <a:alpha val="20784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473066" y="6841393"/>
            <a:ext cx="5197462" cy="5657850"/>
            <a:chOff x="0" y="0"/>
            <a:chExt cx="2279650" cy="24815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13538A">
                <a:alpha val="13725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47269" y="2794890"/>
            <a:ext cx="13393462" cy="7042486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 rot="3387331">
            <a:off x="-156493" y="1721550"/>
            <a:ext cx="2370386" cy="2580354"/>
            <a:chOff x="0" y="0"/>
            <a:chExt cx="2279650" cy="24815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79650" cy="2481580"/>
            </a:xfrm>
            <a:custGeom>
              <a:avLst/>
              <a:gdLst/>
              <a:ahLst/>
              <a:cxnLst/>
              <a:rect l="l" t="t" r="r" b="b"/>
              <a:pathLst>
                <a:path w="2279650" h="2481580">
                  <a:moveTo>
                    <a:pt x="2279650" y="2481580"/>
                  </a:moveTo>
                  <a:lnTo>
                    <a:pt x="0" y="1179830"/>
                  </a:lnTo>
                  <a:lnTo>
                    <a:pt x="1697990" y="0"/>
                  </a:lnTo>
                  <a:lnTo>
                    <a:pt x="2279650" y="2481580"/>
                  </a:lnTo>
                  <a:close/>
                  <a:moveTo>
                    <a:pt x="878840" y="1140460"/>
                  </a:moveTo>
                  <a:lnTo>
                    <a:pt x="1574800" y="1537970"/>
                  </a:lnTo>
                  <a:lnTo>
                    <a:pt x="1397000" y="779780"/>
                  </a:lnTo>
                  <a:lnTo>
                    <a:pt x="878840" y="1140460"/>
                  </a:lnTo>
                  <a:close/>
                </a:path>
              </a:pathLst>
            </a:custGeom>
            <a:solidFill>
              <a:srgbClr val="F6C0A0">
                <a:alpha val="40784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28700" y="541897"/>
            <a:ext cx="15924755" cy="1793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Classic"/>
              </a:rPr>
              <a:t>Aside from clients who are 'illiterate' or whose education background is 'unknown', those with 'university degree' have the next highest conversion rate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4406" y="573320"/>
            <a:ext cx="8318407" cy="43739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573320"/>
            <a:ext cx="8318407" cy="43739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4406" y="5440133"/>
            <a:ext cx="8318407" cy="43739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alphaModFix amt="2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4467440" y="5699278"/>
            <a:ext cx="3734835" cy="440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954569">
            <a:off x="14073151" y="5440133"/>
            <a:ext cx="960026" cy="172553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465276" y="6362225"/>
            <a:ext cx="8231913" cy="1904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Montserrat Classic"/>
              </a:rPr>
              <a:t>Success Rate based on Credit, Housing or Personal Loan Possession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2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3259410">
            <a:off x="13221860" y="7779386"/>
            <a:ext cx="718745" cy="12918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2352902" y="3774432"/>
            <a:ext cx="3530576" cy="35305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6436" y="2361866"/>
            <a:ext cx="12551117" cy="659956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30000"/>
          </a:blip>
          <a:srcRect/>
          <a:stretch>
            <a:fillRect/>
          </a:stretch>
        </p:blipFill>
        <p:spPr>
          <a:xfrm>
            <a:off x="14698007" y="5661650"/>
            <a:ext cx="3589993" cy="358999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139238" y="4652030"/>
            <a:ext cx="9525" cy="88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2438627" y="456925"/>
            <a:ext cx="5247171" cy="1904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Montserrat Classic"/>
              </a:rPr>
              <a:t>Success rate relatively higher for marketing via cellular means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380911" y="396446"/>
            <a:ext cx="9065933" cy="8877799"/>
            <a:chOff x="-72390" y="7620"/>
            <a:chExt cx="6487160" cy="6352540"/>
          </a:xfrm>
        </p:grpSpPr>
        <p:sp>
          <p:nvSpPr>
            <p:cNvPr id="3" name="Freeform 3"/>
            <p:cNvSpPr/>
            <p:nvPr/>
          </p:nvSpPr>
          <p:spPr>
            <a:xfrm>
              <a:off x="-72390" y="7620"/>
              <a:ext cx="6487160" cy="6352540"/>
            </a:xfrm>
            <a:custGeom>
              <a:avLst/>
              <a:gdLst/>
              <a:ahLst/>
              <a:cxnLst/>
              <a:rect l="l" t="t" r="r" b="b"/>
              <a:pathLst>
                <a:path w="6487160" h="6352540">
                  <a:moveTo>
                    <a:pt x="6322060" y="3176270"/>
                  </a:moveTo>
                  <a:cubicBezTo>
                    <a:pt x="6322060" y="2844800"/>
                    <a:pt x="6487160" y="2493010"/>
                    <a:pt x="6385560" y="2194560"/>
                  </a:cubicBezTo>
                  <a:cubicBezTo>
                    <a:pt x="6281420" y="1884680"/>
                    <a:pt x="5928360" y="1694180"/>
                    <a:pt x="5734050" y="1436370"/>
                  </a:cubicBezTo>
                  <a:cubicBezTo>
                    <a:pt x="5537200" y="1176020"/>
                    <a:pt x="5455920" y="796290"/>
                    <a:pt x="5185410" y="607060"/>
                  </a:cubicBezTo>
                  <a:cubicBezTo>
                    <a:pt x="4917440" y="420370"/>
                    <a:pt x="4517390" y="462280"/>
                    <a:pt x="4196080" y="360680"/>
                  </a:cubicBezTo>
                  <a:cubicBezTo>
                    <a:pt x="3884930" y="264160"/>
                    <a:pt x="3589020" y="0"/>
                    <a:pt x="3244850" y="0"/>
                  </a:cubicBezTo>
                  <a:cubicBezTo>
                    <a:pt x="2900680" y="0"/>
                    <a:pt x="2603500" y="262890"/>
                    <a:pt x="2293620" y="360680"/>
                  </a:cubicBezTo>
                  <a:cubicBezTo>
                    <a:pt x="1972310" y="461010"/>
                    <a:pt x="1570990" y="419100"/>
                    <a:pt x="1303020" y="607060"/>
                  </a:cubicBezTo>
                  <a:cubicBezTo>
                    <a:pt x="1032510" y="796290"/>
                    <a:pt x="951230" y="1176020"/>
                    <a:pt x="754380" y="1436370"/>
                  </a:cubicBezTo>
                  <a:cubicBezTo>
                    <a:pt x="558800" y="1694180"/>
                    <a:pt x="207010" y="1884680"/>
                    <a:pt x="101600" y="2194560"/>
                  </a:cubicBezTo>
                  <a:cubicBezTo>
                    <a:pt x="1270" y="2493010"/>
                    <a:pt x="165100" y="2844800"/>
                    <a:pt x="165100" y="3176270"/>
                  </a:cubicBezTo>
                  <a:cubicBezTo>
                    <a:pt x="165100" y="3507740"/>
                    <a:pt x="0" y="3859530"/>
                    <a:pt x="101600" y="4157980"/>
                  </a:cubicBezTo>
                  <a:cubicBezTo>
                    <a:pt x="205740" y="4467860"/>
                    <a:pt x="558800" y="4658360"/>
                    <a:pt x="753110" y="4916170"/>
                  </a:cubicBezTo>
                  <a:cubicBezTo>
                    <a:pt x="949960" y="5176520"/>
                    <a:pt x="1031240" y="5556250"/>
                    <a:pt x="1301750" y="5745480"/>
                  </a:cubicBezTo>
                  <a:cubicBezTo>
                    <a:pt x="1569720" y="5933440"/>
                    <a:pt x="1969770" y="5891530"/>
                    <a:pt x="2292350" y="5991860"/>
                  </a:cubicBezTo>
                  <a:cubicBezTo>
                    <a:pt x="2603500" y="6088380"/>
                    <a:pt x="2899410" y="6352540"/>
                    <a:pt x="3243580" y="6352540"/>
                  </a:cubicBezTo>
                  <a:cubicBezTo>
                    <a:pt x="3587750" y="6352540"/>
                    <a:pt x="3884930" y="6089650"/>
                    <a:pt x="4194810" y="5991860"/>
                  </a:cubicBezTo>
                  <a:cubicBezTo>
                    <a:pt x="4516120" y="5891530"/>
                    <a:pt x="4917440" y="5933440"/>
                    <a:pt x="5185410" y="5745480"/>
                  </a:cubicBezTo>
                  <a:cubicBezTo>
                    <a:pt x="5455920" y="5556250"/>
                    <a:pt x="5537200" y="5176520"/>
                    <a:pt x="5734050" y="4916170"/>
                  </a:cubicBezTo>
                  <a:cubicBezTo>
                    <a:pt x="5929630" y="4658360"/>
                    <a:pt x="6281420" y="4467860"/>
                    <a:pt x="6385560" y="4157980"/>
                  </a:cubicBezTo>
                  <a:cubicBezTo>
                    <a:pt x="6487160" y="3858260"/>
                    <a:pt x="6322060" y="3506470"/>
                    <a:pt x="6322060" y="3176270"/>
                  </a:cubicBezTo>
                  <a:close/>
                </a:path>
              </a:pathLst>
            </a:custGeom>
            <a:solidFill>
              <a:srgbClr val="ED811E">
                <a:alpha val="73725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495971" y="3219518"/>
            <a:ext cx="8835812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Montserrat Extra-Bold Bold"/>
              </a:rPr>
              <a:t>A little bit of </a:t>
            </a:r>
          </a:p>
          <a:p>
            <a:pPr algn="ctr">
              <a:lnSpc>
                <a:spcPts val="12599"/>
              </a:lnSpc>
            </a:pPr>
            <a:r>
              <a:rPr lang="en-US" sz="9000" dirty="0" smtClean="0">
                <a:solidFill>
                  <a:srgbClr val="000000"/>
                </a:solidFill>
                <a:latin typeface="Montserrat Extra-Bold Bold"/>
              </a:rPr>
              <a:t>background…</a:t>
            </a:r>
            <a:endParaRPr lang="en-US" sz="9000" dirty="0">
              <a:solidFill>
                <a:srgbClr val="000000"/>
              </a:solidFill>
              <a:latin typeface="Montserrat Extra-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9153" y="3227737"/>
            <a:ext cx="7204597" cy="56711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463750" y="3227737"/>
            <a:ext cx="10697587" cy="567118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07264" y="9163044"/>
            <a:ext cx="4308376" cy="58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Classic"/>
              </a:rPr>
              <a:t>Month vs Campaign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69494" y="8832249"/>
            <a:ext cx="6486100" cy="1189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Classic"/>
              </a:rPr>
              <a:t>Success Rate based on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Classic"/>
              </a:rPr>
              <a:t>Day of the Week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4350" y="608249"/>
            <a:ext cx="1725930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</a:rPr>
              <a:t>Clients are mostly contacted during May - July period; Jan and Feb details are missing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</a:rPr>
              <a:t>Conversion rate highest for Sept, Oct and Dec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</a:rPr>
              <a:t>Equal success rate regardless of the day of the week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</a:rPr>
              <a:t>Campaign only carried out during weekdays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160037"/>
            <a:ext cx="16230600" cy="736463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81745" y="933450"/>
            <a:ext cx="7314605" cy="88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Montserrat Classic"/>
              </a:rPr>
              <a:t>Campaign vs Duration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8100" y="335446"/>
            <a:ext cx="9144000" cy="48080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8100" y="5280828"/>
            <a:ext cx="9144000" cy="480805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901299" y="666835"/>
            <a:ext cx="5657850" cy="5657850"/>
            <a:chOff x="0" y="0"/>
            <a:chExt cx="2787650" cy="27876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717273">
                <a:alpha val="9804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24950" y="5280828"/>
            <a:ext cx="9144000" cy="4808054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696950" y="-1752676"/>
            <a:ext cx="5657850" cy="5657850"/>
            <a:chOff x="0" y="0"/>
            <a:chExt cx="1708150" cy="17081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72B7BE">
                <a:alpha val="46667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6052161" y="1573771"/>
            <a:ext cx="3302639" cy="3302639"/>
            <a:chOff x="0" y="0"/>
            <a:chExt cx="1708150" cy="17081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D811E">
                <a:alpha val="49804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9853103" y="1507096"/>
            <a:ext cx="7687695" cy="2398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Montserrat Classic"/>
              </a:rPr>
              <a:t>Customer conversion rate higher for those that had previous contact (~5x max) and were a success in a previous marketing campaign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5177" y="174150"/>
            <a:ext cx="10489640" cy="1004617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161290" y="-662254"/>
            <a:ext cx="5657850" cy="5657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1DA95">
                <a:alpha val="46667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108306" y="2166671"/>
            <a:ext cx="3881910" cy="388191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2B7BE">
                <a:alpha val="32941"/>
              </a:srgbClr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7413050" y="5600695"/>
            <a:ext cx="10684450" cy="447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7177" lvl="1" indent="-303588">
              <a:lnSpc>
                <a:spcPts val="3937"/>
              </a:lnSpc>
              <a:buFont typeface="Arial"/>
              <a:buChar char="•"/>
            </a:pPr>
            <a:r>
              <a:rPr lang="en-US" sz="2812">
                <a:solidFill>
                  <a:srgbClr val="000000"/>
                </a:solidFill>
                <a:latin typeface="Open Sans Light"/>
              </a:rPr>
              <a:t>Campaign possibly made during high employee variation rate </a:t>
            </a:r>
          </a:p>
          <a:p>
            <a:pPr marL="607177" lvl="1" indent="-303588">
              <a:lnSpc>
                <a:spcPts val="3937"/>
              </a:lnSpc>
              <a:buFont typeface="Arial"/>
              <a:buChar char="•"/>
            </a:pPr>
            <a:r>
              <a:rPr lang="en-US" sz="2812">
                <a:solidFill>
                  <a:srgbClr val="000000"/>
                </a:solidFill>
                <a:latin typeface="Open Sans Light"/>
              </a:rPr>
              <a:t>High consumer price index may be a stimulant for clients to make a deposit (idea of savings)</a:t>
            </a:r>
          </a:p>
          <a:p>
            <a:pPr marL="607177" lvl="1" indent="-303588">
              <a:lnSpc>
                <a:spcPts val="3937"/>
              </a:lnSpc>
              <a:buFont typeface="Arial"/>
              <a:buChar char="•"/>
            </a:pPr>
            <a:r>
              <a:rPr lang="en-US" sz="2812">
                <a:solidFill>
                  <a:srgbClr val="000000"/>
                </a:solidFill>
                <a:latin typeface="Open Sans Light"/>
              </a:rPr>
              <a:t>Low consumer confidence index due to fluctuating economy?</a:t>
            </a:r>
          </a:p>
          <a:p>
            <a:pPr marL="607177" lvl="1" indent="-303588">
              <a:lnSpc>
                <a:spcPts val="3937"/>
              </a:lnSpc>
              <a:buFont typeface="Arial"/>
              <a:buChar char="•"/>
            </a:pPr>
            <a:r>
              <a:rPr lang="en-US" sz="2812">
                <a:solidFill>
                  <a:srgbClr val="000000"/>
                </a:solidFill>
                <a:latin typeface="Open Sans Light"/>
              </a:rPr>
              <a:t>Relatively high 3 months Euribor interest rate</a:t>
            </a:r>
          </a:p>
          <a:p>
            <a:pPr marL="607177" lvl="1" indent="-303588">
              <a:lnSpc>
                <a:spcPts val="3937"/>
              </a:lnSpc>
              <a:buFont typeface="Arial"/>
              <a:buChar char="•"/>
            </a:pPr>
            <a:r>
              <a:rPr lang="en-US" sz="2812">
                <a:solidFill>
                  <a:srgbClr val="000000"/>
                </a:solidFill>
                <a:latin typeface="Open Sans Light"/>
              </a:rPr>
              <a:t>Increase in number of employees result in higher income index , which may be a target factor for campaign to get employed clients to make a term deposit</a:t>
            </a:r>
          </a:p>
          <a:p>
            <a:pPr algn="ctr">
              <a:lnSpc>
                <a:spcPts val="3937"/>
              </a:lnSpc>
            </a:pPr>
            <a:endParaRPr lang="en-US" sz="2812">
              <a:solidFill>
                <a:srgbClr val="000000"/>
              </a:solidFill>
              <a:latin typeface="Open Sa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684794" y="1220078"/>
            <a:ext cx="5574506" cy="2602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1"/>
              </a:lnSpc>
            </a:pPr>
            <a:r>
              <a:rPr lang="en-US" sz="4936">
                <a:solidFill>
                  <a:srgbClr val="000000"/>
                </a:solidFill>
                <a:latin typeface="Open Sans Extra Bold"/>
              </a:rPr>
              <a:t>Socio-Economic Attributes Distribution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73066" y="-1681605"/>
            <a:ext cx="3141560" cy="4539105"/>
            <a:chOff x="0" y="0"/>
            <a:chExt cx="4445000" cy="6422390"/>
          </a:xfrm>
        </p:grpSpPr>
        <p:sp>
          <p:nvSpPr>
            <p:cNvPr id="3" name="Freeform 3"/>
            <p:cNvSpPr/>
            <p:nvPr/>
          </p:nvSpPr>
          <p:spPr>
            <a:xfrm>
              <a:off x="0" y="4203700"/>
              <a:ext cx="4445000" cy="2218690"/>
            </a:xfrm>
            <a:custGeom>
              <a:avLst/>
              <a:gdLst/>
              <a:ahLst/>
              <a:cxnLst/>
              <a:rect l="l" t="t" r="r" b="b"/>
              <a:pathLst>
                <a:path w="4445000" h="2218690">
                  <a:moveTo>
                    <a:pt x="4445000" y="1450340"/>
                  </a:moveTo>
                  <a:lnTo>
                    <a:pt x="4445000" y="2218690"/>
                  </a:lnTo>
                  <a:lnTo>
                    <a:pt x="2222500" y="768350"/>
                  </a:lnTo>
                  <a:lnTo>
                    <a:pt x="0" y="2218690"/>
                  </a:lnTo>
                  <a:lnTo>
                    <a:pt x="0" y="1450340"/>
                  </a:lnTo>
                  <a:lnTo>
                    <a:pt x="2222500" y="0"/>
                  </a:lnTo>
                  <a:close/>
                </a:path>
              </a:pathLst>
            </a:custGeom>
            <a:solidFill>
              <a:srgbClr val="ED811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445000" cy="5654040"/>
            </a:xfrm>
            <a:custGeom>
              <a:avLst/>
              <a:gdLst/>
              <a:ahLst/>
              <a:cxnLst/>
              <a:rect l="l" t="t" r="r" b="b"/>
              <a:pathLst>
                <a:path w="4445000" h="5654040">
                  <a:moveTo>
                    <a:pt x="4445000" y="0"/>
                  </a:moveTo>
                  <a:lnTo>
                    <a:pt x="4445000" y="5654040"/>
                  </a:lnTo>
                  <a:lnTo>
                    <a:pt x="2222500" y="4203700"/>
                  </a:lnTo>
                  <a:lnTo>
                    <a:pt x="0" y="5654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9F93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5054898" y="4295775"/>
            <a:ext cx="817820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Montserrat Extra-Bold"/>
              </a:rPr>
              <a:t>ML Modelling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699204" cy="10287000"/>
            <a:chOff x="0" y="0"/>
            <a:chExt cx="3070990" cy="3257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0990" cy="3257100"/>
            </a:xfrm>
            <a:custGeom>
              <a:avLst/>
              <a:gdLst/>
              <a:ahLst/>
              <a:cxnLst/>
              <a:rect l="l" t="t" r="r" b="b"/>
              <a:pathLst>
                <a:path w="3070990" h="3257100">
                  <a:moveTo>
                    <a:pt x="2946530" y="3257100"/>
                  </a:moveTo>
                  <a:lnTo>
                    <a:pt x="124460" y="3257100"/>
                  </a:lnTo>
                  <a:cubicBezTo>
                    <a:pt x="55880" y="3257100"/>
                    <a:pt x="0" y="3201220"/>
                    <a:pt x="0" y="31326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46530" y="0"/>
                  </a:lnTo>
                  <a:cubicBezTo>
                    <a:pt x="3015110" y="0"/>
                    <a:pt x="3070990" y="55880"/>
                    <a:pt x="3070990" y="124460"/>
                  </a:cubicBezTo>
                  <a:lnTo>
                    <a:pt x="3070990" y="3132640"/>
                  </a:lnTo>
                  <a:cubicBezTo>
                    <a:pt x="3070990" y="3201220"/>
                    <a:pt x="3015110" y="3257100"/>
                    <a:pt x="2946530" y="3257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AutoShape 4"/>
          <p:cNvSpPr/>
          <p:nvPr/>
        </p:nvSpPr>
        <p:spPr>
          <a:xfrm rot="-5400000">
            <a:off x="7384058" y="5100638"/>
            <a:ext cx="8229600" cy="0"/>
          </a:xfrm>
          <a:prstGeom prst="line">
            <a:avLst/>
          </a:prstGeom>
          <a:ln w="85725" cap="rnd">
            <a:solidFill>
              <a:srgbClr val="D5D8D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1330498" y="1648797"/>
            <a:ext cx="336720" cy="33672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578937" y="1461401"/>
            <a:ext cx="3412950" cy="1333983"/>
            <a:chOff x="0" y="0"/>
            <a:chExt cx="4550600" cy="1778644"/>
          </a:xfrm>
        </p:grpSpPr>
        <p:sp>
          <p:nvSpPr>
            <p:cNvPr id="8" name="TextBox 8"/>
            <p:cNvSpPr txBox="1"/>
            <p:nvPr/>
          </p:nvSpPr>
          <p:spPr>
            <a:xfrm>
              <a:off x="0" y="-19050"/>
              <a:ext cx="4550600" cy="547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79"/>
                </a:lnSpc>
              </a:pPr>
              <a:r>
                <a:rPr lang="en-US" sz="2599" spc="-77">
                  <a:solidFill>
                    <a:srgbClr val="191919"/>
                  </a:solidFill>
                  <a:latin typeface="Muli Bold Bold"/>
                </a:rPr>
                <a:t>Feature Selection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72063"/>
              <a:ext cx="4550600" cy="100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91919"/>
                  </a:solidFill>
                  <a:latin typeface="Muli Regular"/>
                </a:rPr>
                <a:t>Decide whether or not to drop speicifc features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330498" y="3612054"/>
            <a:ext cx="336720" cy="33672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578937" y="3454147"/>
            <a:ext cx="4680363" cy="1722987"/>
            <a:chOff x="0" y="0"/>
            <a:chExt cx="6240484" cy="229731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9050"/>
              <a:ext cx="6240484" cy="547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79"/>
                </a:lnSpc>
              </a:pPr>
              <a:r>
                <a:rPr lang="en-US" sz="2599" spc="-77">
                  <a:solidFill>
                    <a:srgbClr val="191919"/>
                  </a:solidFill>
                  <a:latin typeface="Muli Bold Bold"/>
                </a:rPr>
                <a:t>Encoding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69241"/>
              <a:ext cx="6240484" cy="1528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91919"/>
                  </a:solidFill>
                  <a:latin typeface="Muli Regular"/>
                </a:rPr>
                <a:t>Scaling numerical columns</a:t>
              </a:r>
            </a:p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91919"/>
                  </a:solidFill>
                  <a:latin typeface="Muli Regular"/>
                </a:rPr>
                <a:t>OneHot and Binary encode categorical features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330498" y="5938175"/>
            <a:ext cx="336720" cy="33672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2578937" y="5823875"/>
            <a:ext cx="4455558" cy="1331867"/>
            <a:chOff x="0" y="0"/>
            <a:chExt cx="5940744" cy="177582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9050"/>
              <a:ext cx="5940744" cy="547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79"/>
                </a:lnSpc>
              </a:pPr>
              <a:r>
                <a:rPr lang="en-US" sz="2599" spc="-77">
                  <a:solidFill>
                    <a:srgbClr val="191919"/>
                  </a:solidFill>
                  <a:latin typeface="Muli Bold Bold"/>
                </a:rPr>
                <a:t>Model Training &amp; Selection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69241"/>
              <a:ext cx="5940744" cy="100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91919"/>
                  </a:solidFill>
                  <a:latin typeface="Muli Regular"/>
                </a:rPr>
                <a:t>Cross Validation </a:t>
              </a:r>
            </a:p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91919"/>
                  </a:solidFill>
                  <a:latin typeface="Muli Regular"/>
                </a:rPr>
                <a:t>Select best model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330498" y="7930921"/>
            <a:ext cx="336720" cy="336720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2578937" y="7816621"/>
            <a:ext cx="4680363" cy="1722987"/>
            <a:chOff x="0" y="0"/>
            <a:chExt cx="6240484" cy="2297316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9050"/>
              <a:ext cx="6240484" cy="547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79"/>
                </a:lnSpc>
              </a:pPr>
              <a:r>
                <a:rPr lang="en-US" sz="2599" spc="-77">
                  <a:solidFill>
                    <a:srgbClr val="191919"/>
                  </a:solidFill>
                  <a:latin typeface="Muli Bold Bold"/>
                </a:rPr>
                <a:t>Model Tuning &amp; Evaluation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69241"/>
              <a:ext cx="6240484" cy="1528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91919"/>
                  </a:solidFill>
                  <a:latin typeface="Muli Regular"/>
                </a:rPr>
                <a:t>Confusion Matrix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191919"/>
                  </a:solidFill>
                  <a:latin typeface="Muli Regular"/>
                </a:rPr>
                <a:t>ROC - AUC Score</a:t>
              </a:r>
            </a:p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91919"/>
                  </a:solidFill>
                  <a:latin typeface="Muli Regular"/>
                </a:rPr>
                <a:t>Feature Importance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3454147"/>
            <a:ext cx="7240812" cy="5867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40"/>
              </a:lnSpc>
            </a:pPr>
            <a:r>
              <a:rPr lang="en-US" sz="7700" spc="-154">
                <a:solidFill>
                  <a:srgbClr val="191919"/>
                </a:solidFill>
                <a:latin typeface="Muli Bold Bold"/>
              </a:rPr>
              <a:t>Term Depositors Predictor Modelling Steps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46119" y="2670550"/>
            <a:ext cx="5762111" cy="576211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2B7BE">
                <a:alpha val="8274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718021" y="2670550"/>
            <a:ext cx="5762111" cy="576211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1DA9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670409" y="3311326"/>
            <a:ext cx="4313530" cy="4394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2900" spc="145">
                <a:solidFill>
                  <a:srgbClr val="191919"/>
                </a:solidFill>
                <a:latin typeface="Montserrat Classic Bold"/>
              </a:rPr>
              <a:t>Dropped:</a:t>
            </a:r>
          </a:p>
          <a:p>
            <a:pPr algn="ctr">
              <a:lnSpc>
                <a:spcPts val="4350"/>
              </a:lnSpc>
            </a:pPr>
            <a:r>
              <a:rPr lang="en-US" sz="2900" spc="145">
                <a:solidFill>
                  <a:srgbClr val="191919"/>
                </a:solidFill>
                <a:latin typeface="Montserrat Classic Bold"/>
              </a:rPr>
              <a:t>'age'</a:t>
            </a:r>
          </a:p>
          <a:p>
            <a:pPr algn="ctr">
              <a:lnSpc>
                <a:spcPts val="4350"/>
              </a:lnSpc>
            </a:pPr>
            <a:r>
              <a:rPr lang="en-US" sz="2900" spc="145">
                <a:solidFill>
                  <a:srgbClr val="191919"/>
                </a:solidFill>
                <a:latin typeface="Montserrat Classic Bold"/>
              </a:rPr>
              <a:t>'marital'</a:t>
            </a:r>
          </a:p>
          <a:p>
            <a:pPr algn="ctr">
              <a:lnSpc>
                <a:spcPts val="4350"/>
              </a:lnSpc>
            </a:pPr>
            <a:r>
              <a:rPr lang="en-US" sz="2900" spc="145">
                <a:solidFill>
                  <a:srgbClr val="191919"/>
                </a:solidFill>
                <a:latin typeface="Montserrat Classic Bold"/>
              </a:rPr>
              <a:t>'education'</a:t>
            </a:r>
          </a:p>
          <a:p>
            <a:pPr algn="ctr">
              <a:lnSpc>
                <a:spcPts val="4350"/>
              </a:lnSpc>
            </a:pPr>
            <a:r>
              <a:rPr lang="en-US" sz="2900" spc="145">
                <a:solidFill>
                  <a:srgbClr val="191919"/>
                </a:solidFill>
                <a:latin typeface="Montserrat Classic Bold"/>
              </a:rPr>
              <a:t>'housing'</a:t>
            </a:r>
          </a:p>
          <a:p>
            <a:pPr algn="ctr">
              <a:lnSpc>
                <a:spcPts val="4350"/>
              </a:lnSpc>
            </a:pPr>
            <a:r>
              <a:rPr lang="en-US" sz="2900" spc="145">
                <a:solidFill>
                  <a:srgbClr val="191919"/>
                </a:solidFill>
                <a:latin typeface="Montserrat Classic Bold"/>
              </a:rPr>
              <a:t>'duration'</a:t>
            </a:r>
          </a:p>
          <a:p>
            <a:pPr algn="ctr">
              <a:lnSpc>
                <a:spcPts val="4350"/>
              </a:lnSpc>
            </a:pPr>
            <a:r>
              <a:rPr lang="en-US" sz="2900" spc="145">
                <a:solidFill>
                  <a:srgbClr val="191919"/>
                </a:solidFill>
                <a:latin typeface="Montserrat Classic Bold"/>
              </a:rPr>
              <a:t>'dayofweek'</a:t>
            </a:r>
          </a:p>
          <a:p>
            <a:pPr algn="ctr">
              <a:lnSpc>
                <a:spcPts val="4350"/>
              </a:lnSpc>
            </a:pPr>
            <a:r>
              <a:rPr lang="en-US" sz="2900" spc="145">
                <a:solidFill>
                  <a:srgbClr val="191919"/>
                </a:solidFill>
                <a:latin typeface="Montserrat Classic Bold"/>
              </a:rPr>
              <a:t>'loan'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42312" y="4261921"/>
            <a:ext cx="4313530" cy="248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3300" spc="165">
                <a:solidFill>
                  <a:srgbClr val="191919"/>
                </a:solidFill>
                <a:latin typeface="Montserrat Classic Bold"/>
              </a:rPr>
              <a:t>No features dropped aside from 'age' and 'duration'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71196" y="1495425"/>
            <a:ext cx="4545608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191919"/>
                </a:solidFill>
                <a:latin typeface="Montserrat Extra-Bold"/>
              </a:rPr>
              <a:t>Two Approaches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598" y="9220200"/>
            <a:ext cx="12534013" cy="844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7283" lvl="1" indent="-263641">
              <a:lnSpc>
                <a:spcPts val="3419"/>
              </a:lnSpc>
              <a:buFont typeface="Arial"/>
              <a:buChar char="•"/>
            </a:pPr>
            <a:r>
              <a:rPr lang="en-US" sz="2442">
                <a:solidFill>
                  <a:srgbClr val="191919"/>
                </a:solidFill>
                <a:latin typeface="Open Sans Light"/>
              </a:rPr>
              <a:t>'duration' is dropped for both approaches in order to achieve a more realistic model</a:t>
            </a:r>
          </a:p>
          <a:p>
            <a:pPr marL="527283" lvl="1" indent="-263641">
              <a:lnSpc>
                <a:spcPts val="3419"/>
              </a:lnSpc>
              <a:buFont typeface="Arial"/>
              <a:buChar char="•"/>
            </a:pPr>
            <a:r>
              <a:rPr lang="en-US" sz="2442">
                <a:solidFill>
                  <a:srgbClr val="191919"/>
                </a:solidFill>
                <a:latin typeface="Open Sans Light"/>
              </a:rPr>
              <a:t>'age' dropped since new categorical column 'agegroup' made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29664" y="361950"/>
            <a:ext cx="8828673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191919"/>
                </a:solidFill>
                <a:latin typeface="Montserrat Extra-Bold"/>
              </a:rPr>
              <a:t>Feature Selection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704048"/>
            <a:ext cx="5162513" cy="4878904"/>
            <a:chOff x="0" y="0"/>
            <a:chExt cx="1746332" cy="16503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6332" cy="1650395"/>
            </a:xfrm>
            <a:custGeom>
              <a:avLst/>
              <a:gdLst/>
              <a:ahLst/>
              <a:cxnLst/>
              <a:rect l="l" t="t" r="r" b="b"/>
              <a:pathLst>
                <a:path w="1746332" h="1650395">
                  <a:moveTo>
                    <a:pt x="1621872" y="1650395"/>
                  </a:moveTo>
                  <a:lnTo>
                    <a:pt x="124460" y="1650395"/>
                  </a:lnTo>
                  <a:cubicBezTo>
                    <a:pt x="55880" y="1650395"/>
                    <a:pt x="0" y="1594515"/>
                    <a:pt x="0" y="15259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1872" y="0"/>
                  </a:lnTo>
                  <a:cubicBezTo>
                    <a:pt x="1690452" y="0"/>
                    <a:pt x="1746332" y="55880"/>
                    <a:pt x="1746332" y="124460"/>
                  </a:cubicBezTo>
                  <a:lnTo>
                    <a:pt x="1746332" y="1525935"/>
                  </a:lnTo>
                  <a:cubicBezTo>
                    <a:pt x="1746332" y="1594515"/>
                    <a:pt x="1690452" y="1650395"/>
                    <a:pt x="1621872" y="16503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325981" y="6495187"/>
            <a:ext cx="567950" cy="567950"/>
            <a:chOff x="0" y="0"/>
            <a:chExt cx="757267" cy="75726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57267" cy="757267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89682" y="227473"/>
              <a:ext cx="377902" cy="302322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3193204" y="3223863"/>
            <a:ext cx="833504" cy="833504"/>
            <a:chOff x="0" y="0"/>
            <a:chExt cx="1111339" cy="1111339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0"/>
              <a:ext cx="1111339" cy="1111339"/>
              <a:chOff x="0" y="0"/>
              <a:chExt cx="6355080" cy="635508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246393" y="313946"/>
              <a:ext cx="618552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60"/>
                </a:lnSpc>
              </a:pPr>
              <a:r>
                <a:rPr lang="en-US" sz="2199" spc="-65">
                  <a:solidFill>
                    <a:srgbClr val="FF7B26"/>
                  </a:solidFill>
                  <a:latin typeface="Muli Bold Bold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562743" y="2704048"/>
            <a:ext cx="5162513" cy="4878904"/>
            <a:chOff x="0" y="0"/>
            <a:chExt cx="1746332" cy="16503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46332" cy="1650395"/>
            </a:xfrm>
            <a:custGeom>
              <a:avLst/>
              <a:gdLst/>
              <a:ahLst/>
              <a:cxnLst/>
              <a:rect l="l" t="t" r="r" b="b"/>
              <a:pathLst>
                <a:path w="1746332" h="1650395">
                  <a:moveTo>
                    <a:pt x="1621872" y="1650395"/>
                  </a:moveTo>
                  <a:lnTo>
                    <a:pt x="124460" y="1650395"/>
                  </a:lnTo>
                  <a:cubicBezTo>
                    <a:pt x="55880" y="1650395"/>
                    <a:pt x="0" y="1594515"/>
                    <a:pt x="0" y="15259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1872" y="0"/>
                  </a:lnTo>
                  <a:cubicBezTo>
                    <a:pt x="1690452" y="0"/>
                    <a:pt x="1746332" y="55880"/>
                    <a:pt x="1746332" y="124460"/>
                  </a:cubicBezTo>
                  <a:lnTo>
                    <a:pt x="1746332" y="1525935"/>
                  </a:lnTo>
                  <a:cubicBezTo>
                    <a:pt x="1746332" y="1594515"/>
                    <a:pt x="1690452" y="1650395"/>
                    <a:pt x="1621872" y="16503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727248" y="3223863"/>
            <a:ext cx="833504" cy="833504"/>
            <a:chOff x="0" y="0"/>
            <a:chExt cx="1111339" cy="1111339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1111339" cy="1111339"/>
              <a:chOff x="0" y="0"/>
              <a:chExt cx="6355080" cy="635508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246393" y="313946"/>
              <a:ext cx="618552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60"/>
                </a:lnSpc>
              </a:pPr>
              <a:r>
                <a:rPr lang="en-US" sz="2199" spc="-65">
                  <a:solidFill>
                    <a:srgbClr val="FF7B26"/>
                  </a:solidFill>
                  <a:latin typeface="Muli Bold Bold"/>
                </a:rPr>
                <a:t>2</a:t>
              </a:r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4021269" y="6296919"/>
            <a:ext cx="6526493" cy="5657850"/>
            <a:chOff x="0" y="0"/>
            <a:chExt cx="3196590" cy="27711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96590" cy="2771140"/>
            </a:xfrm>
            <a:custGeom>
              <a:avLst/>
              <a:gdLst/>
              <a:ahLst/>
              <a:cxnLst/>
              <a:rect l="l" t="t" r="r" b="b"/>
              <a:pathLst>
                <a:path w="3196590" h="2771140">
                  <a:moveTo>
                    <a:pt x="271780" y="1861820"/>
                  </a:moveTo>
                  <a:lnTo>
                    <a:pt x="241300" y="1809750"/>
                  </a:lnTo>
                  <a:lnTo>
                    <a:pt x="2051050" y="0"/>
                  </a:lnTo>
                  <a:lnTo>
                    <a:pt x="2133600" y="0"/>
                  </a:lnTo>
                  <a:lnTo>
                    <a:pt x="271780" y="1861820"/>
                  </a:lnTo>
                  <a:close/>
                  <a:moveTo>
                    <a:pt x="1968500" y="0"/>
                  </a:moveTo>
                  <a:lnTo>
                    <a:pt x="1885950" y="0"/>
                  </a:lnTo>
                  <a:lnTo>
                    <a:pt x="181610" y="1704340"/>
                  </a:lnTo>
                  <a:lnTo>
                    <a:pt x="212090" y="1756410"/>
                  </a:lnTo>
                  <a:lnTo>
                    <a:pt x="1968500" y="0"/>
                  </a:lnTo>
                  <a:close/>
                  <a:moveTo>
                    <a:pt x="2298700" y="0"/>
                  </a:moveTo>
                  <a:lnTo>
                    <a:pt x="2216150" y="0"/>
                  </a:lnTo>
                  <a:lnTo>
                    <a:pt x="302260" y="1913890"/>
                  </a:lnTo>
                  <a:lnTo>
                    <a:pt x="332740" y="1965960"/>
                  </a:lnTo>
                  <a:lnTo>
                    <a:pt x="2298700" y="0"/>
                  </a:lnTo>
                  <a:close/>
                  <a:moveTo>
                    <a:pt x="2421890" y="43180"/>
                  </a:moveTo>
                  <a:lnTo>
                    <a:pt x="2396490" y="0"/>
                  </a:lnTo>
                  <a:lnTo>
                    <a:pt x="2381250" y="0"/>
                  </a:lnTo>
                  <a:lnTo>
                    <a:pt x="361950" y="2018030"/>
                  </a:lnTo>
                  <a:lnTo>
                    <a:pt x="392430" y="2070100"/>
                  </a:lnTo>
                  <a:lnTo>
                    <a:pt x="2421890" y="43180"/>
                  </a:lnTo>
                  <a:close/>
                  <a:moveTo>
                    <a:pt x="2481580" y="147320"/>
                  </a:moveTo>
                  <a:lnTo>
                    <a:pt x="2451100" y="95250"/>
                  </a:lnTo>
                  <a:lnTo>
                    <a:pt x="424180" y="2123440"/>
                  </a:lnTo>
                  <a:lnTo>
                    <a:pt x="454660" y="2175510"/>
                  </a:lnTo>
                  <a:lnTo>
                    <a:pt x="2481580" y="147320"/>
                  </a:lnTo>
                  <a:close/>
                  <a:moveTo>
                    <a:pt x="1803400" y="0"/>
                  </a:moveTo>
                  <a:lnTo>
                    <a:pt x="1720850" y="0"/>
                  </a:lnTo>
                  <a:lnTo>
                    <a:pt x="120650" y="1598930"/>
                  </a:lnTo>
                  <a:lnTo>
                    <a:pt x="151130" y="1651000"/>
                  </a:lnTo>
                  <a:lnTo>
                    <a:pt x="1803400" y="0"/>
                  </a:lnTo>
                  <a:close/>
                  <a:moveTo>
                    <a:pt x="2542540" y="252730"/>
                  </a:moveTo>
                  <a:lnTo>
                    <a:pt x="2512060" y="200660"/>
                  </a:lnTo>
                  <a:lnTo>
                    <a:pt x="483870" y="2228850"/>
                  </a:lnTo>
                  <a:lnTo>
                    <a:pt x="514350" y="2280920"/>
                  </a:lnTo>
                  <a:lnTo>
                    <a:pt x="2542540" y="252730"/>
                  </a:lnTo>
                  <a:close/>
                  <a:moveTo>
                    <a:pt x="552450" y="424180"/>
                  </a:moveTo>
                  <a:lnTo>
                    <a:pt x="976630" y="0"/>
                  </a:lnTo>
                  <a:lnTo>
                    <a:pt x="894080" y="0"/>
                  </a:lnTo>
                  <a:lnTo>
                    <a:pt x="665480" y="228600"/>
                  </a:lnTo>
                  <a:lnTo>
                    <a:pt x="552450" y="424180"/>
                  </a:lnTo>
                  <a:close/>
                  <a:moveTo>
                    <a:pt x="2814320" y="723900"/>
                  </a:moveTo>
                  <a:lnTo>
                    <a:pt x="786130" y="2752090"/>
                  </a:lnTo>
                  <a:lnTo>
                    <a:pt x="796290" y="2771140"/>
                  </a:lnTo>
                  <a:lnTo>
                    <a:pt x="850900" y="2771140"/>
                  </a:lnTo>
                  <a:lnTo>
                    <a:pt x="2844800" y="777240"/>
                  </a:lnTo>
                  <a:lnTo>
                    <a:pt x="2814320" y="723900"/>
                  </a:lnTo>
                  <a:close/>
                  <a:moveTo>
                    <a:pt x="1141730" y="0"/>
                  </a:moveTo>
                  <a:lnTo>
                    <a:pt x="1059180" y="0"/>
                  </a:lnTo>
                  <a:lnTo>
                    <a:pt x="439420" y="619760"/>
                  </a:lnTo>
                  <a:lnTo>
                    <a:pt x="326390" y="815340"/>
                  </a:lnTo>
                  <a:lnTo>
                    <a:pt x="1141730" y="0"/>
                  </a:lnTo>
                  <a:close/>
                  <a:moveTo>
                    <a:pt x="1306830" y="0"/>
                  </a:moveTo>
                  <a:lnTo>
                    <a:pt x="1224280" y="0"/>
                  </a:lnTo>
                  <a:lnTo>
                    <a:pt x="213360" y="1010920"/>
                  </a:lnTo>
                  <a:lnTo>
                    <a:pt x="100330" y="1206500"/>
                  </a:lnTo>
                  <a:lnTo>
                    <a:pt x="1306830" y="0"/>
                  </a:lnTo>
                  <a:close/>
                  <a:moveTo>
                    <a:pt x="1638300" y="0"/>
                  </a:moveTo>
                  <a:lnTo>
                    <a:pt x="1555750" y="0"/>
                  </a:lnTo>
                  <a:lnTo>
                    <a:pt x="60960" y="1494790"/>
                  </a:lnTo>
                  <a:lnTo>
                    <a:pt x="91440" y="1546860"/>
                  </a:lnTo>
                  <a:lnTo>
                    <a:pt x="1638300" y="0"/>
                  </a:lnTo>
                  <a:close/>
                  <a:moveTo>
                    <a:pt x="1471930" y="0"/>
                  </a:moveTo>
                  <a:lnTo>
                    <a:pt x="1389380" y="0"/>
                  </a:lnTo>
                  <a:lnTo>
                    <a:pt x="0" y="1389380"/>
                  </a:lnTo>
                  <a:lnTo>
                    <a:pt x="30480" y="1441450"/>
                  </a:lnTo>
                  <a:lnTo>
                    <a:pt x="1471930" y="0"/>
                  </a:lnTo>
                  <a:close/>
                  <a:moveTo>
                    <a:pt x="778510" y="33020"/>
                  </a:moveTo>
                  <a:lnTo>
                    <a:pt x="811530" y="0"/>
                  </a:lnTo>
                  <a:lnTo>
                    <a:pt x="797560" y="0"/>
                  </a:lnTo>
                  <a:lnTo>
                    <a:pt x="778510" y="33020"/>
                  </a:lnTo>
                  <a:close/>
                  <a:moveTo>
                    <a:pt x="3153410" y="1459230"/>
                  </a:moveTo>
                  <a:lnTo>
                    <a:pt x="3196590" y="1385570"/>
                  </a:lnTo>
                  <a:lnTo>
                    <a:pt x="3177540" y="1352550"/>
                  </a:lnTo>
                  <a:lnTo>
                    <a:pt x="1760220" y="2771140"/>
                  </a:lnTo>
                  <a:lnTo>
                    <a:pt x="1842770" y="2771140"/>
                  </a:lnTo>
                  <a:lnTo>
                    <a:pt x="3153410" y="1459230"/>
                  </a:lnTo>
                  <a:close/>
                  <a:moveTo>
                    <a:pt x="3147060" y="1300480"/>
                  </a:moveTo>
                  <a:lnTo>
                    <a:pt x="3116580" y="1248410"/>
                  </a:lnTo>
                  <a:lnTo>
                    <a:pt x="1595120" y="2771140"/>
                  </a:lnTo>
                  <a:lnTo>
                    <a:pt x="1677670" y="2771140"/>
                  </a:lnTo>
                  <a:lnTo>
                    <a:pt x="3147060" y="1300480"/>
                  </a:lnTo>
                  <a:close/>
                  <a:moveTo>
                    <a:pt x="2928620" y="1850390"/>
                  </a:moveTo>
                  <a:lnTo>
                    <a:pt x="3041650" y="1654810"/>
                  </a:lnTo>
                  <a:lnTo>
                    <a:pt x="1925320" y="2771140"/>
                  </a:lnTo>
                  <a:lnTo>
                    <a:pt x="2007870" y="2771140"/>
                  </a:lnTo>
                  <a:lnTo>
                    <a:pt x="2928620" y="1850390"/>
                  </a:lnTo>
                  <a:close/>
                  <a:moveTo>
                    <a:pt x="2702560" y="2241550"/>
                  </a:moveTo>
                  <a:lnTo>
                    <a:pt x="2815590" y="2045970"/>
                  </a:lnTo>
                  <a:lnTo>
                    <a:pt x="2090420" y="2771140"/>
                  </a:lnTo>
                  <a:lnTo>
                    <a:pt x="2172970" y="2771140"/>
                  </a:lnTo>
                  <a:lnTo>
                    <a:pt x="2702560" y="2241550"/>
                  </a:lnTo>
                  <a:close/>
                  <a:moveTo>
                    <a:pt x="2476500" y="2632710"/>
                  </a:moveTo>
                  <a:lnTo>
                    <a:pt x="2589530" y="2437130"/>
                  </a:lnTo>
                  <a:lnTo>
                    <a:pt x="2255520" y="2771140"/>
                  </a:lnTo>
                  <a:lnTo>
                    <a:pt x="2338070" y="2771140"/>
                  </a:lnTo>
                  <a:lnTo>
                    <a:pt x="2476500" y="2632710"/>
                  </a:lnTo>
                  <a:close/>
                  <a:moveTo>
                    <a:pt x="3087370" y="1195070"/>
                  </a:moveTo>
                  <a:lnTo>
                    <a:pt x="3056890" y="1143000"/>
                  </a:lnTo>
                  <a:lnTo>
                    <a:pt x="1428750" y="2771140"/>
                  </a:lnTo>
                  <a:lnTo>
                    <a:pt x="1511300" y="2771140"/>
                  </a:lnTo>
                  <a:lnTo>
                    <a:pt x="3087370" y="1195070"/>
                  </a:lnTo>
                  <a:close/>
                  <a:moveTo>
                    <a:pt x="3026410" y="1090930"/>
                  </a:moveTo>
                  <a:lnTo>
                    <a:pt x="2995930" y="1038860"/>
                  </a:lnTo>
                  <a:lnTo>
                    <a:pt x="1263650" y="2771140"/>
                  </a:lnTo>
                  <a:lnTo>
                    <a:pt x="1346200" y="2771140"/>
                  </a:lnTo>
                  <a:lnTo>
                    <a:pt x="3026410" y="1090930"/>
                  </a:lnTo>
                  <a:close/>
                  <a:moveTo>
                    <a:pt x="2724150" y="566420"/>
                  </a:moveTo>
                  <a:lnTo>
                    <a:pt x="2693670" y="514350"/>
                  </a:lnTo>
                  <a:lnTo>
                    <a:pt x="665480" y="2542540"/>
                  </a:lnTo>
                  <a:lnTo>
                    <a:pt x="695960" y="2594610"/>
                  </a:lnTo>
                  <a:lnTo>
                    <a:pt x="2724150" y="566420"/>
                  </a:lnTo>
                  <a:close/>
                  <a:moveTo>
                    <a:pt x="2663190" y="462280"/>
                  </a:moveTo>
                  <a:lnTo>
                    <a:pt x="2632710" y="410210"/>
                  </a:lnTo>
                  <a:lnTo>
                    <a:pt x="604520" y="2438400"/>
                  </a:lnTo>
                  <a:lnTo>
                    <a:pt x="635000" y="2490470"/>
                  </a:lnTo>
                  <a:lnTo>
                    <a:pt x="2663190" y="462280"/>
                  </a:lnTo>
                  <a:close/>
                  <a:moveTo>
                    <a:pt x="2783840" y="671830"/>
                  </a:moveTo>
                  <a:lnTo>
                    <a:pt x="2753360" y="619760"/>
                  </a:lnTo>
                  <a:lnTo>
                    <a:pt x="726440" y="2646680"/>
                  </a:lnTo>
                  <a:lnTo>
                    <a:pt x="756920" y="2698750"/>
                  </a:lnTo>
                  <a:lnTo>
                    <a:pt x="2783840" y="671830"/>
                  </a:lnTo>
                  <a:close/>
                  <a:moveTo>
                    <a:pt x="2965450" y="985520"/>
                  </a:moveTo>
                  <a:lnTo>
                    <a:pt x="2934970" y="933450"/>
                  </a:lnTo>
                  <a:lnTo>
                    <a:pt x="1098550" y="2771140"/>
                  </a:lnTo>
                  <a:lnTo>
                    <a:pt x="1181100" y="2771140"/>
                  </a:lnTo>
                  <a:lnTo>
                    <a:pt x="2965450" y="985520"/>
                  </a:lnTo>
                  <a:close/>
                  <a:moveTo>
                    <a:pt x="2603500" y="356870"/>
                  </a:moveTo>
                  <a:lnTo>
                    <a:pt x="2573020" y="304800"/>
                  </a:lnTo>
                  <a:lnTo>
                    <a:pt x="544830" y="2332990"/>
                  </a:lnTo>
                  <a:lnTo>
                    <a:pt x="575310" y="2385060"/>
                  </a:lnTo>
                  <a:lnTo>
                    <a:pt x="2603500" y="356870"/>
                  </a:lnTo>
                  <a:close/>
                  <a:moveTo>
                    <a:pt x="2905760" y="881380"/>
                  </a:moveTo>
                  <a:lnTo>
                    <a:pt x="2875280" y="829310"/>
                  </a:lnTo>
                  <a:lnTo>
                    <a:pt x="933450" y="2771140"/>
                  </a:lnTo>
                  <a:lnTo>
                    <a:pt x="1016000" y="2771140"/>
                  </a:lnTo>
                  <a:lnTo>
                    <a:pt x="2905760" y="881380"/>
                  </a:lnTo>
                  <a:close/>
                </a:path>
              </a:pathLst>
            </a:custGeom>
            <a:solidFill>
              <a:srgbClr val="717273">
                <a:alpha val="19608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2096787" y="2704048"/>
            <a:ext cx="5162513" cy="4878904"/>
            <a:chOff x="0" y="0"/>
            <a:chExt cx="1746332" cy="16503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46332" cy="1650395"/>
            </a:xfrm>
            <a:custGeom>
              <a:avLst/>
              <a:gdLst/>
              <a:ahLst/>
              <a:cxnLst/>
              <a:rect l="l" t="t" r="r" b="b"/>
              <a:pathLst>
                <a:path w="1746332" h="1650395">
                  <a:moveTo>
                    <a:pt x="1621872" y="1650395"/>
                  </a:moveTo>
                  <a:lnTo>
                    <a:pt x="124460" y="1650395"/>
                  </a:lnTo>
                  <a:cubicBezTo>
                    <a:pt x="55880" y="1650395"/>
                    <a:pt x="0" y="1594515"/>
                    <a:pt x="0" y="15259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1872" y="0"/>
                  </a:lnTo>
                  <a:cubicBezTo>
                    <a:pt x="1690452" y="0"/>
                    <a:pt x="1746332" y="55880"/>
                    <a:pt x="1746332" y="124460"/>
                  </a:cubicBezTo>
                  <a:lnTo>
                    <a:pt x="1746332" y="1525935"/>
                  </a:lnTo>
                  <a:cubicBezTo>
                    <a:pt x="1746332" y="1594515"/>
                    <a:pt x="1690452" y="1650395"/>
                    <a:pt x="1621872" y="16503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4261291" y="3223863"/>
            <a:ext cx="833504" cy="833504"/>
            <a:chOff x="0" y="0"/>
            <a:chExt cx="1111339" cy="1111339"/>
          </a:xfrm>
        </p:grpSpPr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0" y="0"/>
              <a:ext cx="1111339" cy="1111339"/>
              <a:chOff x="0" y="0"/>
              <a:chExt cx="6355080" cy="635508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246393" y="313946"/>
              <a:ext cx="618552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60"/>
                </a:lnSpc>
              </a:pPr>
              <a:r>
                <a:rPr lang="en-US" sz="2199" spc="-65">
                  <a:solidFill>
                    <a:srgbClr val="FF7B26"/>
                  </a:solidFill>
                  <a:latin typeface="Muli Bold Bold"/>
                </a:rPr>
                <a:t>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28700" y="8461753"/>
            <a:ext cx="8532052" cy="796547"/>
            <a:chOff x="0" y="0"/>
            <a:chExt cx="106650651" cy="9956838"/>
          </a:xfrm>
        </p:grpSpPr>
        <p:sp>
          <p:nvSpPr>
            <p:cNvPr id="27" name="Freeform 27"/>
            <p:cNvSpPr/>
            <p:nvPr/>
          </p:nvSpPr>
          <p:spPr>
            <a:xfrm>
              <a:off x="-12700" y="-12700"/>
              <a:ext cx="106676056" cy="9982238"/>
            </a:xfrm>
            <a:custGeom>
              <a:avLst/>
              <a:gdLst/>
              <a:ahLst/>
              <a:cxnLst/>
              <a:rect l="l" t="t" r="r" b="b"/>
              <a:pathLst>
                <a:path w="106676056" h="9982238">
                  <a:moveTo>
                    <a:pt x="105813721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9119908"/>
                  </a:lnTo>
                  <a:cubicBezTo>
                    <a:pt x="0" y="9592348"/>
                    <a:pt x="389890" y="9982238"/>
                    <a:pt x="862330" y="9982238"/>
                  </a:cubicBezTo>
                  <a:lnTo>
                    <a:pt x="105813721" y="9982238"/>
                  </a:lnTo>
                  <a:cubicBezTo>
                    <a:pt x="106286164" y="9982238"/>
                    <a:pt x="106676056" y="9592348"/>
                    <a:pt x="106676056" y="9119908"/>
                  </a:cubicBezTo>
                  <a:lnTo>
                    <a:pt x="106676056" y="862330"/>
                  </a:lnTo>
                  <a:cubicBezTo>
                    <a:pt x="106676056" y="389890"/>
                    <a:pt x="106286164" y="0"/>
                    <a:pt x="105813721" y="0"/>
                  </a:cubicBezTo>
                  <a:close/>
                  <a:moveTo>
                    <a:pt x="106485556" y="927100"/>
                  </a:moveTo>
                  <a:lnTo>
                    <a:pt x="106485556" y="9119908"/>
                  </a:lnTo>
                  <a:cubicBezTo>
                    <a:pt x="106485556" y="9486937"/>
                    <a:pt x="106180756" y="9791738"/>
                    <a:pt x="105813721" y="9791738"/>
                  </a:cubicBezTo>
                  <a:lnTo>
                    <a:pt x="862330" y="9791738"/>
                  </a:lnTo>
                  <a:cubicBezTo>
                    <a:pt x="495300" y="9791737"/>
                    <a:pt x="190500" y="9486937"/>
                    <a:pt x="190500" y="9119908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05813721" y="190500"/>
                  </a:lnTo>
                  <a:cubicBezTo>
                    <a:pt x="106180756" y="190500"/>
                    <a:pt x="106485556" y="495300"/>
                    <a:pt x="106485556" y="862330"/>
                  </a:cubicBezTo>
                  <a:lnTo>
                    <a:pt x="106485556" y="927100"/>
                  </a:lnTo>
                  <a:close/>
                </a:path>
              </a:pathLst>
            </a:custGeom>
            <a:solidFill>
              <a:srgbClr val="FF6F28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215302" y="8681252"/>
            <a:ext cx="346970" cy="346970"/>
            <a:chOff x="0" y="0"/>
            <a:chExt cx="462627" cy="462627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462627" cy="462627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15880" y="138967"/>
              <a:ext cx="230867" cy="184694"/>
            </a:xfrm>
            <a:prstGeom prst="rect">
              <a:avLst/>
            </a:prstGeom>
          </p:spPr>
        </p:pic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9008342" y="6643504"/>
            <a:ext cx="271316" cy="271316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8992802" y="6495187"/>
            <a:ext cx="567950" cy="567950"/>
            <a:chOff x="0" y="0"/>
            <a:chExt cx="757267" cy="757267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757267" cy="757267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89682" y="227473"/>
              <a:ext cx="377902" cy="302322"/>
            </a:xfrm>
            <a:prstGeom prst="rect">
              <a:avLst/>
            </a:prstGeom>
          </p:spPr>
        </p:pic>
      </p:grpSp>
      <p:grpSp>
        <p:nvGrpSpPr>
          <p:cNvPr id="37" name="Group 37"/>
          <p:cNvGrpSpPr/>
          <p:nvPr/>
        </p:nvGrpSpPr>
        <p:grpSpPr>
          <a:xfrm>
            <a:off x="14394068" y="6495187"/>
            <a:ext cx="567950" cy="567950"/>
            <a:chOff x="0" y="0"/>
            <a:chExt cx="757267" cy="757267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757267" cy="757267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6F28"/>
              </a:solidFill>
            </p:spPr>
          </p:sp>
        </p:grpSp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89682" y="227473"/>
              <a:ext cx="377902" cy="302322"/>
            </a:xfrm>
            <a:prstGeom prst="rect">
              <a:avLst/>
            </a:prstGeom>
          </p:spPr>
        </p:pic>
      </p:grpSp>
      <p:grpSp>
        <p:nvGrpSpPr>
          <p:cNvPr id="41" name="Group 41"/>
          <p:cNvGrpSpPr/>
          <p:nvPr/>
        </p:nvGrpSpPr>
        <p:grpSpPr>
          <a:xfrm>
            <a:off x="12871713" y="8196694"/>
            <a:ext cx="4180612" cy="4180612"/>
            <a:chOff x="0" y="0"/>
            <a:chExt cx="1270000" cy="127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235966" y="0"/>
                  </a:moveTo>
                  <a:lnTo>
                    <a:pt x="0" y="235966"/>
                  </a:lnTo>
                  <a:lnTo>
                    <a:pt x="0" y="1034034"/>
                  </a:lnTo>
                  <a:lnTo>
                    <a:pt x="235966" y="1270000"/>
                  </a:lnTo>
                  <a:lnTo>
                    <a:pt x="1034034" y="1270000"/>
                  </a:lnTo>
                  <a:lnTo>
                    <a:pt x="1270000" y="1034034"/>
                  </a:lnTo>
                  <a:lnTo>
                    <a:pt x="1270000" y="235966"/>
                  </a:lnTo>
                  <a:lnTo>
                    <a:pt x="1034034" y="0"/>
                  </a:lnTo>
                  <a:close/>
                  <a:moveTo>
                    <a:pt x="257048" y="44069"/>
                  </a:moveTo>
                  <a:lnTo>
                    <a:pt x="1012952" y="44069"/>
                  </a:lnTo>
                  <a:lnTo>
                    <a:pt x="1225931" y="257048"/>
                  </a:lnTo>
                  <a:lnTo>
                    <a:pt x="1225931" y="1012952"/>
                  </a:lnTo>
                  <a:lnTo>
                    <a:pt x="1012952" y="1225931"/>
                  </a:lnTo>
                  <a:lnTo>
                    <a:pt x="257048" y="1225931"/>
                  </a:lnTo>
                  <a:lnTo>
                    <a:pt x="44069" y="1012952"/>
                  </a:lnTo>
                  <a:lnTo>
                    <a:pt x="44069" y="257048"/>
                  </a:lnTo>
                  <a:close/>
                </a:path>
              </a:pathLst>
            </a:custGeom>
            <a:solidFill>
              <a:srgbClr val="EE8F42">
                <a:alpha val="26667"/>
              </a:srgbClr>
            </a:solidFill>
          </p:spPr>
        </p:sp>
      </p:grpSp>
      <p:sp>
        <p:nvSpPr>
          <p:cNvPr id="43" name="TextBox 43"/>
          <p:cNvSpPr txBox="1"/>
          <p:nvPr/>
        </p:nvSpPr>
        <p:spPr>
          <a:xfrm>
            <a:off x="1028700" y="1028700"/>
            <a:ext cx="1069655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8000" spc="-160">
                <a:solidFill>
                  <a:srgbClr val="191919"/>
                </a:solidFill>
                <a:latin typeface="Montserrat Extra-Bold Bold"/>
              </a:rPr>
              <a:t>Encoding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1562272" y="4536409"/>
            <a:ext cx="4095368" cy="1619129"/>
            <a:chOff x="0" y="0"/>
            <a:chExt cx="5460491" cy="2158838"/>
          </a:xfrm>
        </p:grpSpPr>
        <p:sp>
          <p:nvSpPr>
            <p:cNvPr id="45" name="TextBox 45"/>
            <p:cNvSpPr txBox="1"/>
            <p:nvPr/>
          </p:nvSpPr>
          <p:spPr>
            <a:xfrm>
              <a:off x="0" y="-28575"/>
              <a:ext cx="5460491" cy="1298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99"/>
                </a:lnSpc>
              </a:pPr>
              <a:r>
                <a:rPr lang="en-US" sz="2999" spc="29" dirty="0">
                  <a:solidFill>
                    <a:srgbClr val="191919"/>
                  </a:solidFill>
                  <a:latin typeface="Montserrat Classic"/>
                </a:rPr>
                <a:t>NUMERICAL ENCODING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1643932"/>
              <a:ext cx="5460491" cy="5149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dirty="0" err="1">
                  <a:solidFill>
                    <a:srgbClr val="191919"/>
                  </a:solidFill>
                  <a:latin typeface="Montserrat" panose="020B0604020202020204" charset="0"/>
                </a:rPr>
                <a:t>StandardScaler</a:t>
              </a:r>
              <a:endParaRPr lang="en-US" sz="2299" dirty="0">
                <a:solidFill>
                  <a:srgbClr val="191919"/>
                </a:solidFill>
                <a:latin typeface="Montserrat" panose="020B0604020202020204" charset="0"/>
              </a:endParaRP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7096316" y="4536409"/>
            <a:ext cx="4095368" cy="1619128"/>
            <a:chOff x="0" y="0"/>
            <a:chExt cx="5460491" cy="2158838"/>
          </a:xfrm>
        </p:grpSpPr>
        <p:sp>
          <p:nvSpPr>
            <p:cNvPr id="48" name="TextBox 48"/>
            <p:cNvSpPr txBox="1"/>
            <p:nvPr/>
          </p:nvSpPr>
          <p:spPr>
            <a:xfrm>
              <a:off x="0" y="-38100"/>
              <a:ext cx="5460491" cy="130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00"/>
                </a:lnSpc>
              </a:pPr>
              <a:r>
                <a:rPr lang="en-US" sz="3000" spc="30">
                  <a:solidFill>
                    <a:srgbClr val="191919"/>
                  </a:solidFill>
                  <a:latin typeface="Montserrat Classic"/>
                </a:rPr>
                <a:t>CATEGORICAL ENCODING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1643932"/>
              <a:ext cx="5460491" cy="5149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dirty="0" err="1">
                  <a:solidFill>
                    <a:srgbClr val="191919"/>
                  </a:solidFill>
                  <a:latin typeface="Muli Regular"/>
                </a:rPr>
                <a:t>OneHotEncoder</a:t>
              </a:r>
              <a:endParaRPr lang="en-US" sz="2299" dirty="0">
                <a:solidFill>
                  <a:srgbClr val="191919"/>
                </a:solidFill>
                <a:latin typeface="Muli Regular"/>
              </a:endParaRP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2630359" y="4514978"/>
            <a:ext cx="4095368" cy="1664749"/>
            <a:chOff x="0" y="-28575"/>
            <a:chExt cx="5460491" cy="2219664"/>
          </a:xfrm>
        </p:grpSpPr>
        <p:sp>
          <p:nvSpPr>
            <p:cNvPr id="51" name="TextBox 51"/>
            <p:cNvSpPr txBox="1"/>
            <p:nvPr/>
          </p:nvSpPr>
          <p:spPr>
            <a:xfrm>
              <a:off x="0" y="-28575"/>
              <a:ext cx="5460491" cy="1298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r>
                <a:rPr lang="en-US" sz="2999" spc="29">
                  <a:solidFill>
                    <a:srgbClr val="191919"/>
                  </a:solidFill>
                  <a:latin typeface="Montserrat Classic"/>
                </a:rPr>
                <a:t>BINARY</a:t>
              </a:r>
            </a:p>
            <a:p>
              <a:pPr marL="0" lvl="0" indent="0" algn="ctr">
                <a:lnSpc>
                  <a:spcPts val="3899"/>
                </a:lnSpc>
              </a:pPr>
              <a:r>
                <a:rPr lang="en-US" sz="2999" spc="29">
                  <a:solidFill>
                    <a:srgbClr val="191919"/>
                  </a:solidFill>
                  <a:latin typeface="Montserrat Classic"/>
                </a:rPr>
                <a:t>ENCODING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1643931"/>
              <a:ext cx="5460491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dirty="0" err="1">
                  <a:solidFill>
                    <a:srgbClr val="191919"/>
                  </a:solidFill>
                  <a:latin typeface="Montserrat" panose="020B0604020202020204" charset="0"/>
                </a:rPr>
                <a:t>BinaryEncoder</a:t>
              </a:r>
              <a:endParaRPr lang="en-US" sz="2299" dirty="0">
                <a:solidFill>
                  <a:srgbClr val="191919"/>
                </a:solidFill>
                <a:latin typeface="Montserrat" panose="020B0604020202020204" charset="0"/>
              </a:endParaRPr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1778034" y="8662202"/>
            <a:ext cx="8826359" cy="354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60"/>
              </a:lnSpc>
            </a:pPr>
            <a:r>
              <a:rPr lang="en-US" sz="2199" spc="-65">
                <a:solidFill>
                  <a:srgbClr val="191919"/>
                </a:solidFill>
                <a:latin typeface="Montserrat Classic Bold"/>
              </a:rPr>
              <a:t>The following encoding are applied to both approaches.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1028700"/>
            <a:ext cx="4111314" cy="4111314"/>
            <a:chOff x="0" y="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BC046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088343" y="3087843"/>
            <a:ext cx="4111314" cy="4111314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90AC8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147986" y="5140014"/>
            <a:ext cx="4111314" cy="4111314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B1A4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3668242" y="5482249"/>
            <a:ext cx="2943545" cy="146073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9937435" y="7246782"/>
            <a:ext cx="2943545" cy="146073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6155190" y="610099"/>
            <a:ext cx="16873209" cy="837203"/>
            <a:chOff x="0" y="0"/>
            <a:chExt cx="68853044" cy="34163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8853044" cy="3416300"/>
            </a:xfrm>
            <a:custGeom>
              <a:avLst/>
              <a:gdLst/>
              <a:ahLst/>
              <a:cxnLst/>
              <a:rect l="l" t="t" r="r" b="b"/>
              <a:pathLst>
                <a:path w="68853044" h="3416300">
                  <a:moveTo>
                    <a:pt x="39447428" y="0"/>
                  </a:moveTo>
                  <a:lnTo>
                    <a:pt x="993140" y="0"/>
                  </a:lnTo>
                  <a:lnTo>
                    <a:pt x="3810" y="1699260"/>
                  </a:lnTo>
                  <a:lnTo>
                    <a:pt x="0" y="1706880"/>
                  </a:lnTo>
                  <a:lnTo>
                    <a:pt x="993140" y="3416300"/>
                  </a:lnTo>
                  <a:lnTo>
                    <a:pt x="68853044" y="3416300"/>
                  </a:lnTo>
                  <a:lnTo>
                    <a:pt x="68853044" y="0"/>
                  </a:lnTo>
                  <a:lnTo>
                    <a:pt x="39447422" y="0"/>
                  </a:lnTo>
                  <a:close/>
                  <a:moveTo>
                    <a:pt x="68827644" y="3390900"/>
                  </a:moveTo>
                  <a:lnTo>
                    <a:pt x="1007110" y="3390900"/>
                  </a:lnTo>
                  <a:lnTo>
                    <a:pt x="29210" y="1708150"/>
                  </a:lnTo>
                  <a:lnTo>
                    <a:pt x="1007110" y="25400"/>
                  </a:lnTo>
                  <a:lnTo>
                    <a:pt x="68827644" y="25400"/>
                  </a:lnTo>
                  <a:lnTo>
                    <a:pt x="68827644" y="3390900"/>
                  </a:lnTo>
                  <a:close/>
                  <a:moveTo>
                    <a:pt x="39447428" y="177800"/>
                  </a:moveTo>
                  <a:lnTo>
                    <a:pt x="68675244" y="177800"/>
                  </a:lnTo>
                  <a:lnTo>
                    <a:pt x="68675244" y="3263900"/>
                  </a:lnTo>
                  <a:lnTo>
                    <a:pt x="1098550" y="3263900"/>
                  </a:lnTo>
                  <a:lnTo>
                    <a:pt x="201930" y="1720850"/>
                  </a:lnTo>
                  <a:lnTo>
                    <a:pt x="1098550" y="177800"/>
                  </a:lnTo>
                  <a:lnTo>
                    <a:pt x="39447425" y="177800"/>
                  </a:lnTo>
                  <a:close/>
                </a:path>
              </a:pathLst>
            </a:custGeom>
            <a:solidFill>
              <a:srgbClr val="90AC8E">
                <a:alpha val="38824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2758642"/>
            <a:ext cx="4111314" cy="58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Extra-Bold"/>
              </a:rPr>
              <a:t>Encoding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31038" y="4515564"/>
            <a:ext cx="3425925" cy="1189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Extra-Bold"/>
              </a:rPr>
              <a:t>Split Train &amp;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Extra-Bold"/>
              </a:rPr>
              <a:t>Test Sets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47986" y="6567736"/>
            <a:ext cx="4111314" cy="1189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Extra-Bold"/>
              </a:rPr>
              <a:t>Random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Extra-Bold"/>
              </a:rPr>
              <a:t>OverSampling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18473" y="3393043"/>
            <a:ext cx="5570339" cy="1189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Classic"/>
              </a:rPr>
              <a:t>Technique used to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Classic"/>
              </a:rPr>
              <a:t>alleviate imbalanced data</a:t>
            </a:r>
          </a:p>
        </p:txBody>
      </p:sp>
      <p:sp>
        <p:nvSpPr>
          <p:cNvPr id="16" name="AutoShape 16"/>
          <p:cNvSpPr/>
          <p:nvPr/>
        </p:nvSpPr>
        <p:spPr>
          <a:xfrm>
            <a:off x="938798" y="9602903"/>
            <a:ext cx="16320502" cy="0"/>
          </a:xfrm>
          <a:prstGeom prst="line">
            <a:avLst/>
          </a:prstGeom>
          <a:ln w="47625" cap="rnd">
            <a:solidFill>
              <a:srgbClr val="000000">
                <a:alpha val="25882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968067"/>
            <a:ext cx="16230600" cy="4114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TextBox 3"/>
          <p:cNvSpPr txBox="1"/>
          <p:nvPr/>
        </p:nvSpPr>
        <p:spPr>
          <a:xfrm>
            <a:off x="10865133" y="9454346"/>
            <a:ext cx="6394167" cy="31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</a:rPr>
              <a:t>BANK MARKETING CAMPAIGN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3177" y="4093886"/>
            <a:ext cx="6721298" cy="226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000000"/>
                </a:solidFill>
                <a:latin typeface="Montserrat Extra-Bold Bold"/>
              </a:rPr>
              <a:t>Model Training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71837" y="2360488"/>
            <a:ext cx="720529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 dirty="0">
                <a:solidFill>
                  <a:srgbClr val="000000"/>
                </a:solidFill>
                <a:latin typeface="Montserrat Classic"/>
              </a:rPr>
              <a:t>1. Logistic Regression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2876067">
            <a:off x="3117937" y="7638788"/>
            <a:ext cx="342159" cy="3421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2876067">
            <a:off x="13362260" y="1002345"/>
            <a:ext cx="433207" cy="433207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694965" y="1891428"/>
            <a:ext cx="564335" cy="564335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96B46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4062217" y="-637099"/>
            <a:ext cx="1769497" cy="176949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771837" y="3541573"/>
            <a:ext cx="720529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 dirty="0">
                <a:solidFill>
                  <a:srgbClr val="000000"/>
                </a:solidFill>
                <a:latin typeface="Montserrat Classic"/>
              </a:rPr>
              <a:t>2. K-Nearest Neighbor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71837" y="4709836"/>
            <a:ext cx="720529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Montserrat Classic"/>
              </a:rPr>
              <a:t>3. Random Forest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71837" y="5878100"/>
            <a:ext cx="720529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Montserrat Classic"/>
              </a:rPr>
              <a:t>4. Gradient Boosting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9561549" y="1736049"/>
            <a:ext cx="6930019" cy="681490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865133" y="9540269"/>
            <a:ext cx="6394167" cy="30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2000" dirty="0">
                <a:solidFill>
                  <a:srgbClr val="1B1B1B"/>
                </a:solidFill>
                <a:latin typeface="Montserrat" panose="020B0604020202020204" charset="0"/>
              </a:rPr>
              <a:t>Bank Marketing Campaign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985838"/>
            <a:ext cx="7107567" cy="1871305"/>
            <a:chOff x="0" y="-57149"/>
            <a:chExt cx="9476756" cy="2495073"/>
          </a:xfrm>
        </p:grpSpPr>
        <p:sp>
          <p:nvSpPr>
            <p:cNvPr id="6" name="TextBox 6"/>
            <p:cNvSpPr txBox="1"/>
            <p:nvPr/>
          </p:nvSpPr>
          <p:spPr>
            <a:xfrm>
              <a:off x="0" y="1042513"/>
              <a:ext cx="9476756" cy="1395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63"/>
                </a:lnSpc>
              </a:pPr>
              <a:r>
                <a:rPr lang="en-US" sz="7148" b="1" dirty="0">
                  <a:solidFill>
                    <a:srgbClr val="000000"/>
                  </a:solidFill>
                  <a:latin typeface="Montserrat Bold" panose="020B0604020202020204" charset="0"/>
                </a:rPr>
                <a:t>Term Deposit?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49"/>
              <a:ext cx="8143783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2"/>
                </a:lnSpc>
                <a:spcBef>
                  <a:spcPct val="0"/>
                </a:spcBef>
              </a:pPr>
              <a:r>
                <a:rPr lang="en-US" sz="2501" dirty="0">
                  <a:solidFill>
                    <a:srgbClr val="1B1B1B"/>
                  </a:solidFill>
                  <a:latin typeface="Montserrat" panose="020B0604020202020204" charset="0"/>
                </a:rPr>
                <a:t>WHAT</a:t>
              </a:r>
              <a:r>
                <a:rPr lang="en-US" sz="2501" dirty="0">
                  <a:solidFill>
                    <a:srgbClr val="1B1B1B"/>
                  </a:solidFill>
                  <a:latin typeface="Inter"/>
                </a:rPr>
                <a:t> IS A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586870"/>
            <a:ext cx="7107567" cy="3813944"/>
            <a:chOff x="0" y="-66675"/>
            <a:chExt cx="9476756" cy="5085259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9476756" cy="635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FD871B"/>
                  </a:solidFill>
                  <a:latin typeface="Inter Bold"/>
                </a:rPr>
                <a:t>Key Takeaways: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49093"/>
              <a:ext cx="9476756" cy="4069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1B1B1B"/>
                  </a:solidFill>
                  <a:latin typeface="Montserrat" panose="020B0604020202020204" charset="0"/>
                </a:rPr>
                <a:t> A type of deposit account held at a financial institution where money is locked up for a set period of time.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1B1B1B"/>
                  </a:solidFill>
                  <a:latin typeface="Montserrat" panose="020B0604020202020204" charset="0"/>
                </a:rPr>
                <a:t>Offers higher interest rates than traditional liquid savings accounts, whereby customers can withdraw their money at any time.</a:t>
              </a:r>
            </a:p>
          </p:txBody>
        </p:sp>
      </p:grpSp>
      <p:grpSp>
        <p:nvGrpSpPr>
          <p:cNvPr id="11" name="Group 3"/>
          <p:cNvGrpSpPr/>
          <p:nvPr/>
        </p:nvGrpSpPr>
        <p:grpSpPr>
          <a:xfrm>
            <a:off x="1087203" y="9171951"/>
            <a:ext cx="8499155" cy="593279"/>
            <a:chOff x="0" y="19051"/>
            <a:chExt cx="11332207" cy="1261671"/>
          </a:xfrm>
        </p:grpSpPr>
        <p:sp>
          <p:nvSpPr>
            <p:cNvPr id="12" name="TextBox 4"/>
            <p:cNvSpPr txBox="1"/>
            <p:nvPr/>
          </p:nvSpPr>
          <p:spPr>
            <a:xfrm>
              <a:off x="0" y="19051"/>
              <a:ext cx="11332207" cy="507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2000" b="1" dirty="0" smtClean="0">
                  <a:solidFill>
                    <a:srgbClr val="100F0D"/>
                  </a:solidFill>
                  <a:latin typeface="Montserrat Bold" panose="020B0604020202020204" charset="0"/>
                </a:rPr>
                <a:t>Source:</a:t>
              </a:r>
              <a:endParaRPr lang="en-US" sz="2000" b="1" dirty="0">
                <a:solidFill>
                  <a:srgbClr val="100F0D"/>
                </a:solidFill>
                <a:latin typeface="Montserrat Bold" panose="020B0604020202020204" charset="0"/>
              </a:endParaRPr>
            </a:p>
          </p:txBody>
        </p:sp>
        <p:sp>
          <p:nvSpPr>
            <p:cNvPr id="13" name="TextBox 5"/>
            <p:cNvSpPr txBox="1"/>
            <p:nvPr/>
          </p:nvSpPr>
          <p:spPr>
            <a:xfrm>
              <a:off x="0" y="789818"/>
              <a:ext cx="11332207" cy="490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000" spc="72" dirty="0">
                  <a:solidFill>
                    <a:srgbClr val="100F0D"/>
                  </a:solidFill>
                  <a:latin typeface="Montserrat "/>
                </a:rPr>
                <a:t>https://www.investopedia.com/terms/t/termdeposit.asp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5993" y="3378058"/>
            <a:ext cx="2960459" cy="1339762"/>
            <a:chOff x="0" y="0"/>
            <a:chExt cx="898018" cy="406400"/>
          </a:xfrm>
        </p:grpSpPr>
        <p:sp>
          <p:nvSpPr>
            <p:cNvPr id="3" name="Freeform 3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55993" y="4944125"/>
            <a:ext cx="2960459" cy="1339762"/>
            <a:chOff x="0" y="0"/>
            <a:chExt cx="898018" cy="406400"/>
          </a:xfrm>
        </p:grpSpPr>
        <p:sp>
          <p:nvSpPr>
            <p:cNvPr id="5" name="Freeform 5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55993" y="6533866"/>
            <a:ext cx="2960459" cy="1339762"/>
            <a:chOff x="0" y="0"/>
            <a:chExt cx="898018" cy="406400"/>
          </a:xfrm>
        </p:grpSpPr>
        <p:sp>
          <p:nvSpPr>
            <p:cNvPr id="7" name="Freeform 7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EE8F4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55993" y="8113461"/>
            <a:ext cx="2960459" cy="1339762"/>
            <a:chOff x="0" y="0"/>
            <a:chExt cx="898018" cy="406400"/>
          </a:xfrm>
        </p:grpSpPr>
        <p:sp>
          <p:nvSpPr>
            <p:cNvPr id="9" name="Freeform 9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10" name="AutoShape 10"/>
          <p:cNvSpPr/>
          <p:nvPr/>
        </p:nvSpPr>
        <p:spPr>
          <a:xfrm>
            <a:off x="-273075" y="-288552"/>
            <a:ext cx="18859427" cy="2150437"/>
          </a:xfrm>
          <a:prstGeom prst="rect">
            <a:avLst/>
          </a:prstGeom>
          <a:solidFill>
            <a:srgbClr val="F6DFC8"/>
          </a:solidFill>
        </p:spPr>
      </p:sp>
      <p:grpSp>
        <p:nvGrpSpPr>
          <p:cNvPr id="11" name="Group 11"/>
          <p:cNvGrpSpPr/>
          <p:nvPr/>
        </p:nvGrpSpPr>
        <p:grpSpPr>
          <a:xfrm>
            <a:off x="5067212" y="3337872"/>
            <a:ext cx="1984941" cy="1413369"/>
            <a:chOff x="0" y="0"/>
            <a:chExt cx="1589064" cy="11314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067212" y="2606408"/>
            <a:ext cx="1988524" cy="561975"/>
            <a:chOff x="0" y="0"/>
            <a:chExt cx="1438028" cy="406400"/>
          </a:xfrm>
        </p:grpSpPr>
        <p:sp>
          <p:nvSpPr>
            <p:cNvPr id="14" name="Freeform 14"/>
            <p:cNvSpPr/>
            <p:nvPr/>
          </p:nvSpPr>
          <p:spPr>
            <a:xfrm>
              <a:off x="17780" y="22860"/>
              <a:ext cx="1412629" cy="360680"/>
            </a:xfrm>
            <a:custGeom>
              <a:avLst/>
              <a:gdLst/>
              <a:ahLst/>
              <a:cxnLst/>
              <a:rect l="l" t="t" r="r" b="b"/>
              <a:pathLst>
                <a:path w="1412629" h="360680">
                  <a:moveTo>
                    <a:pt x="1412629" y="180340"/>
                  </a:moveTo>
                  <a:cubicBezTo>
                    <a:pt x="1412629" y="81280"/>
                    <a:pt x="1332618" y="0"/>
                    <a:pt x="1232289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32288" y="360680"/>
                  </a:lnTo>
                  <a:cubicBezTo>
                    <a:pt x="1331348" y="360680"/>
                    <a:pt x="1412628" y="279400"/>
                    <a:pt x="1412628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5199379" y="2506334"/>
            <a:ext cx="1856358" cy="73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 Classic"/>
              </a:rPr>
              <a:t>Train Accuracy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01421" y="3567692"/>
            <a:ext cx="2136253" cy="90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Logistic Regression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24995" y="5137141"/>
            <a:ext cx="2422455" cy="90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K-Nearest Neighbor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54125" y="6726882"/>
            <a:ext cx="2364195" cy="90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Random Forest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84942" y="3856241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0.797990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25012" y="341543"/>
            <a:ext cx="11057219" cy="1298114"/>
            <a:chOff x="0" y="0"/>
            <a:chExt cx="14742959" cy="1730818"/>
          </a:xfrm>
        </p:grpSpPr>
        <p:sp>
          <p:nvSpPr>
            <p:cNvPr id="21" name="TextBox 21"/>
            <p:cNvSpPr txBox="1"/>
            <p:nvPr/>
          </p:nvSpPr>
          <p:spPr>
            <a:xfrm>
              <a:off x="0" y="0"/>
              <a:ext cx="14742959" cy="1076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60"/>
                </a:lnSpc>
              </a:pPr>
              <a:r>
                <a:rPr lang="en-US" sz="5300">
                  <a:solidFill>
                    <a:srgbClr val="000000"/>
                  </a:solidFill>
                  <a:latin typeface="Montserrat Extra-Bold"/>
                </a:rPr>
                <a:t>Model Training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129233"/>
              <a:ext cx="14742959" cy="601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1"/>
                </a:lnSpc>
                <a:spcBef>
                  <a:spcPct val="0"/>
                </a:spcBef>
              </a:pPr>
              <a:r>
                <a:rPr lang="en-US" sz="2679">
                  <a:solidFill>
                    <a:srgbClr val="000000"/>
                  </a:solidFill>
                  <a:latin typeface="Montserrat Classic"/>
                </a:rPr>
                <a:t>with dropped feature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954125" y="8306477"/>
            <a:ext cx="2364195" cy="90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Gradient Boosting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428022" y="3337872"/>
            <a:ext cx="1984941" cy="1413369"/>
            <a:chOff x="0" y="0"/>
            <a:chExt cx="1589064" cy="113148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7428022" y="2610137"/>
            <a:ext cx="1988524" cy="561975"/>
            <a:chOff x="0" y="0"/>
            <a:chExt cx="1438028" cy="406400"/>
          </a:xfrm>
        </p:grpSpPr>
        <p:sp>
          <p:nvSpPr>
            <p:cNvPr id="27" name="Freeform 27"/>
            <p:cNvSpPr/>
            <p:nvPr/>
          </p:nvSpPr>
          <p:spPr>
            <a:xfrm>
              <a:off x="17780" y="22860"/>
              <a:ext cx="1412629" cy="360680"/>
            </a:xfrm>
            <a:custGeom>
              <a:avLst/>
              <a:gdLst/>
              <a:ahLst/>
              <a:cxnLst/>
              <a:rect l="l" t="t" r="r" b="b"/>
              <a:pathLst>
                <a:path w="1412629" h="360680">
                  <a:moveTo>
                    <a:pt x="1412629" y="180340"/>
                  </a:moveTo>
                  <a:cubicBezTo>
                    <a:pt x="1412629" y="81280"/>
                    <a:pt x="1332618" y="0"/>
                    <a:pt x="1232289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32288" y="360680"/>
                  </a:lnTo>
                  <a:cubicBezTo>
                    <a:pt x="1331348" y="360680"/>
                    <a:pt x="1412628" y="279400"/>
                    <a:pt x="1412628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7494105" y="2693014"/>
            <a:ext cx="1856358" cy="35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 Classic"/>
              </a:rPr>
              <a:t>Test Accuracy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68384" y="3848419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0.797950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786620" y="3337872"/>
            <a:ext cx="1984941" cy="1413369"/>
            <a:chOff x="0" y="0"/>
            <a:chExt cx="1589064" cy="113148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9786620" y="2610137"/>
            <a:ext cx="1984941" cy="561975"/>
            <a:chOff x="0" y="0"/>
            <a:chExt cx="1435437" cy="406400"/>
          </a:xfrm>
        </p:grpSpPr>
        <p:sp>
          <p:nvSpPr>
            <p:cNvPr id="33" name="Freeform 33"/>
            <p:cNvSpPr/>
            <p:nvPr/>
          </p:nvSpPr>
          <p:spPr>
            <a:xfrm>
              <a:off x="17780" y="22860"/>
              <a:ext cx="1410038" cy="360680"/>
            </a:xfrm>
            <a:custGeom>
              <a:avLst/>
              <a:gdLst/>
              <a:ahLst/>
              <a:cxnLst/>
              <a:rect l="l" t="t" r="r" b="b"/>
              <a:pathLst>
                <a:path w="1410038" h="360680">
                  <a:moveTo>
                    <a:pt x="1410038" y="180340"/>
                  </a:moveTo>
                  <a:cubicBezTo>
                    <a:pt x="1410038" y="81280"/>
                    <a:pt x="1330028" y="0"/>
                    <a:pt x="122969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29697" y="360680"/>
                  </a:lnTo>
                  <a:cubicBezTo>
                    <a:pt x="1328757" y="360680"/>
                    <a:pt x="1410037" y="279400"/>
                    <a:pt x="1410037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9850911" y="2664540"/>
            <a:ext cx="1856358" cy="39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"/>
              </a:rPr>
              <a:t>Precision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913874" y="3819339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0.742661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2180408" y="3378058"/>
            <a:ext cx="1984941" cy="1413369"/>
            <a:chOff x="0" y="0"/>
            <a:chExt cx="1589064" cy="113148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2183390" y="2606408"/>
            <a:ext cx="1984941" cy="561975"/>
            <a:chOff x="0" y="0"/>
            <a:chExt cx="1435437" cy="406400"/>
          </a:xfrm>
        </p:grpSpPr>
        <p:sp>
          <p:nvSpPr>
            <p:cNvPr id="39" name="Freeform 39"/>
            <p:cNvSpPr/>
            <p:nvPr/>
          </p:nvSpPr>
          <p:spPr>
            <a:xfrm>
              <a:off x="17780" y="22860"/>
              <a:ext cx="1410038" cy="360680"/>
            </a:xfrm>
            <a:custGeom>
              <a:avLst/>
              <a:gdLst/>
              <a:ahLst/>
              <a:cxnLst/>
              <a:rect l="l" t="t" r="r" b="b"/>
              <a:pathLst>
                <a:path w="1410038" h="360680">
                  <a:moveTo>
                    <a:pt x="1410038" y="180340"/>
                  </a:moveTo>
                  <a:cubicBezTo>
                    <a:pt x="1410038" y="81280"/>
                    <a:pt x="1330028" y="0"/>
                    <a:pt x="122969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29697" y="360680"/>
                  </a:lnTo>
                  <a:cubicBezTo>
                    <a:pt x="1328757" y="360680"/>
                    <a:pt x="1410037" y="279400"/>
                    <a:pt x="1410037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12244700" y="2668269"/>
            <a:ext cx="1856358" cy="39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"/>
              </a:rPr>
              <a:t>Recall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332525" y="3838389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0.448324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4602545" y="3378058"/>
            <a:ext cx="1984941" cy="1397923"/>
            <a:chOff x="0" y="0"/>
            <a:chExt cx="1589064" cy="111912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589065" cy="1119121"/>
            </a:xfrm>
            <a:custGeom>
              <a:avLst/>
              <a:gdLst/>
              <a:ahLst/>
              <a:cxnLst/>
              <a:rect l="l" t="t" r="r" b="b"/>
              <a:pathLst>
                <a:path w="1589065" h="1119121">
                  <a:moveTo>
                    <a:pt x="1464604" y="1119121"/>
                  </a:moveTo>
                  <a:lnTo>
                    <a:pt x="124460" y="1119121"/>
                  </a:lnTo>
                  <a:cubicBezTo>
                    <a:pt x="55880" y="1119121"/>
                    <a:pt x="0" y="1063241"/>
                    <a:pt x="0" y="9946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994661"/>
                  </a:lnTo>
                  <a:cubicBezTo>
                    <a:pt x="1589065" y="1063241"/>
                    <a:pt x="1533185" y="1119121"/>
                    <a:pt x="1464605" y="1119121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14739324" y="3828864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0.558977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14602545" y="2606408"/>
            <a:ext cx="1984941" cy="561975"/>
            <a:chOff x="0" y="0"/>
            <a:chExt cx="1435437" cy="406400"/>
          </a:xfrm>
        </p:grpSpPr>
        <p:sp>
          <p:nvSpPr>
            <p:cNvPr id="46" name="Freeform 46"/>
            <p:cNvSpPr/>
            <p:nvPr/>
          </p:nvSpPr>
          <p:spPr>
            <a:xfrm>
              <a:off x="17780" y="22860"/>
              <a:ext cx="1410038" cy="360680"/>
            </a:xfrm>
            <a:custGeom>
              <a:avLst/>
              <a:gdLst/>
              <a:ahLst/>
              <a:cxnLst/>
              <a:rect l="l" t="t" r="r" b="b"/>
              <a:pathLst>
                <a:path w="1410038" h="360680">
                  <a:moveTo>
                    <a:pt x="1410038" y="180340"/>
                  </a:moveTo>
                  <a:cubicBezTo>
                    <a:pt x="1410038" y="81280"/>
                    <a:pt x="1330028" y="0"/>
                    <a:pt x="122969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29697" y="360680"/>
                  </a:lnTo>
                  <a:cubicBezTo>
                    <a:pt x="1328757" y="360680"/>
                    <a:pt x="1410037" y="279400"/>
                    <a:pt x="1410037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47" name="TextBox 47"/>
          <p:cNvSpPr txBox="1"/>
          <p:nvPr/>
        </p:nvSpPr>
        <p:spPr>
          <a:xfrm>
            <a:off x="14711358" y="2668269"/>
            <a:ext cx="1856358" cy="39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"/>
              </a:rPr>
              <a:t>F1-Score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5067212" y="5009339"/>
            <a:ext cx="1984941" cy="1413369"/>
            <a:chOff x="0" y="0"/>
            <a:chExt cx="1589064" cy="113148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7428022" y="4973779"/>
            <a:ext cx="1984941" cy="1413369"/>
            <a:chOff x="0" y="0"/>
            <a:chExt cx="1589064" cy="1131487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9786620" y="5009339"/>
            <a:ext cx="1984941" cy="1413369"/>
            <a:chOff x="0" y="0"/>
            <a:chExt cx="1589064" cy="1131487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2183390" y="4973779"/>
            <a:ext cx="1984941" cy="1413369"/>
            <a:chOff x="0" y="0"/>
            <a:chExt cx="1589064" cy="113148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56" name="TextBox 56"/>
          <p:cNvSpPr txBox="1"/>
          <p:nvPr/>
        </p:nvSpPr>
        <p:spPr>
          <a:xfrm>
            <a:off x="5393785" y="5487423"/>
            <a:ext cx="139134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0.869314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568384" y="5461388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0.821157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957786" y="5461388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0.676585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2332525" y="5461388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0.715644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4602545" y="4973779"/>
            <a:ext cx="1984941" cy="1397923"/>
            <a:chOff x="0" y="0"/>
            <a:chExt cx="1589064" cy="111912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589065" cy="1119121"/>
            </a:xfrm>
            <a:custGeom>
              <a:avLst/>
              <a:gdLst/>
              <a:ahLst/>
              <a:cxnLst/>
              <a:rect l="l" t="t" r="r" b="b"/>
              <a:pathLst>
                <a:path w="1589065" h="1119121">
                  <a:moveTo>
                    <a:pt x="1464604" y="1119121"/>
                  </a:moveTo>
                  <a:lnTo>
                    <a:pt x="124460" y="1119121"/>
                  </a:lnTo>
                  <a:cubicBezTo>
                    <a:pt x="55880" y="1119121"/>
                    <a:pt x="0" y="1063241"/>
                    <a:pt x="0" y="9946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994661"/>
                  </a:lnTo>
                  <a:cubicBezTo>
                    <a:pt x="1589065" y="1063241"/>
                    <a:pt x="1533185" y="1119121"/>
                    <a:pt x="1464605" y="1119121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62" name="TextBox 62"/>
          <p:cNvSpPr txBox="1"/>
          <p:nvPr/>
        </p:nvSpPr>
        <p:spPr>
          <a:xfrm>
            <a:off x="14739324" y="5461388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0.695290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5070795" y="6571276"/>
            <a:ext cx="1984941" cy="1413369"/>
            <a:chOff x="0" y="0"/>
            <a:chExt cx="1589064" cy="1131487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65" name="Group 65"/>
          <p:cNvGrpSpPr/>
          <p:nvPr/>
        </p:nvGrpSpPr>
        <p:grpSpPr>
          <a:xfrm>
            <a:off x="7428022" y="6571276"/>
            <a:ext cx="1984941" cy="1413369"/>
            <a:chOff x="0" y="0"/>
            <a:chExt cx="1589064" cy="1131487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67" name="Group 67"/>
          <p:cNvGrpSpPr/>
          <p:nvPr/>
        </p:nvGrpSpPr>
        <p:grpSpPr>
          <a:xfrm>
            <a:off x="9786620" y="6604842"/>
            <a:ext cx="1984941" cy="1413369"/>
            <a:chOff x="0" y="0"/>
            <a:chExt cx="1589064" cy="1131487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69" name="Group 69"/>
          <p:cNvGrpSpPr/>
          <p:nvPr/>
        </p:nvGrpSpPr>
        <p:grpSpPr>
          <a:xfrm>
            <a:off x="12183390" y="6604842"/>
            <a:ext cx="1984941" cy="1413369"/>
            <a:chOff x="0" y="0"/>
            <a:chExt cx="1589064" cy="1131487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71" name="TextBox 71"/>
          <p:cNvSpPr txBox="1"/>
          <p:nvPr/>
        </p:nvSpPr>
        <p:spPr>
          <a:xfrm>
            <a:off x="5415365" y="7063876"/>
            <a:ext cx="134818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0.925812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7600980" y="7049360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0.879209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9913874" y="7049360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0.786622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2332525" y="7063876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0.792008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14602545" y="6571276"/>
            <a:ext cx="1984941" cy="1397923"/>
            <a:chOff x="0" y="0"/>
            <a:chExt cx="1589064" cy="1119121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589065" cy="1119121"/>
            </a:xfrm>
            <a:custGeom>
              <a:avLst/>
              <a:gdLst/>
              <a:ahLst/>
              <a:cxnLst/>
              <a:rect l="l" t="t" r="r" b="b"/>
              <a:pathLst>
                <a:path w="1589065" h="1119121">
                  <a:moveTo>
                    <a:pt x="1464604" y="1119121"/>
                  </a:moveTo>
                  <a:lnTo>
                    <a:pt x="124460" y="1119121"/>
                  </a:lnTo>
                  <a:cubicBezTo>
                    <a:pt x="55880" y="1119121"/>
                    <a:pt x="0" y="1063241"/>
                    <a:pt x="0" y="9946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994661"/>
                  </a:lnTo>
                  <a:cubicBezTo>
                    <a:pt x="1589065" y="1063241"/>
                    <a:pt x="1533185" y="1119121"/>
                    <a:pt x="1464605" y="1119121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77" name="TextBox 77"/>
          <p:cNvSpPr txBox="1"/>
          <p:nvPr/>
        </p:nvSpPr>
        <p:spPr>
          <a:xfrm>
            <a:off x="14739324" y="7041637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0.789071</a:t>
            </a:r>
          </a:p>
        </p:txBody>
      </p:sp>
      <p:grpSp>
        <p:nvGrpSpPr>
          <p:cNvPr id="78" name="Group 78"/>
          <p:cNvGrpSpPr/>
          <p:nvPr/>
        </p:nvGrpSpPr>
        <p:grpSpPr>
          <a:xfrm>
            <a:off x="5070795" y="8241732"/>
            <a:ext cx="1984941" cy="1413369"/>
            <a:chOff x="0" y="0"/>
            <a:chExt cx="1589064" cy="1131487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7431605" y="8241732"/>
            <a:ext cx="1984941" cy="1413369"/>
            <a:chOff x="0" y="0"/>
            <a:chExt cx="1589064" cy="1131487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9786620" y="8241732"/>
            <a:ext cx="1984941" cy="1413369"/>
            <a:chOff x="0" y="0"/>
            <a:chExt cx="1589064" cy="1131487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2183390" y="8241732"/>
            <a:ext cx="1984941" cy="1413369"/>
            <a:chOff x="0" y="0"/>
            <a:chExt cx="1589064" cy="1131487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86" name="TextBox 86"/>
          <p:cNvSpPr txBox="1"/>
          <p:nvPr/>
        </p:nvSpPr>
        <p:spPr>
          <a:xfrm>
            <a:off x="5371510" y="8735717"/>
            <a:ext cx="1392039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0.816492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7568384" y="8735717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0.815154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9957786" y="8735717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0.744136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2332525" y="8735717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0.538175</a:t>
            </a:r>
          </a:p>
        </p:txBody>
      </p:sp>
      <p:grpSp>
        <p:nvGrpSpPr>
          <p:cNvPr id="90" name="Group 90"/>
          <p:cNvGrpSpPr/>
          <p:nvPr/>
        </p:nvGrpSpPr>
        <p:grpSpPr>
          <a:xfrm>
            <a:off x="14647066" y="8241732"/>
            <a:ext cx="1984941" cy="1397923"/>
            <a:chOff x="0" y="0"/>
            <a:chExt cx="1589064" cy="1119121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1589065" cy="1119121"/>
            </a:xfrm>
            <a:custGeom>
              <a:avLst/>
              <a:gdLst/>
              <a:ahLst/>
              <a:cxnLst/>
              <a:rect l="l" t="t" r="r" b="b"/>
              <a:pathLst>
                <a:path w="1589065" h="1119121">
                  <a:moveTo>
                    <a:pt x="1464604" y="1119121"/>
                  </a:moveTo>
                  <a:lnTo>
                    <a:pt x="124460" y="1119121"/>
                  </a:lnTo>
                  <a:cubicBezTo>
                    <a:pt x="55880" y="1119121"/>
                    <a:pt x="0" y="1063241"/>
                    <a:pt x="0" y="9946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994661"/>
                  </a:lnTo>
                  <a:cubicBezTo>
                    <a:pt x="1589065" y="1063241"/>
                    <a:pt x="1533185" y="1119121"/>
                    <a:pt x="1464605" y="1119121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92" name="TextBox 92"/>
          <p:cNvSpPr txBox="1"/>
          <p:nvPr/>
        </p:nvSpPr>
        <p:spPr>
          <a:xfrm>
            <a:off x="14739324" y="8735717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0.624532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8632" y="3321936"/>
            <a:ext cx="2960459" cy="1339762"/>
            <a:chOff x="0" y="0"/>
            <a:chExt cx="898018" cy="406400"/>
          </a:xfrm>
        </p:grpSpPr>
        <p:sp>
          <p:nvSpPr>
            <p:cNvPr id="3" name="Freeform 3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68632" y="4888003"/>
            <a:ext cx="2960459" cy="1339762"/>
            <a:chOff x="0" y="0"/>
            <a:chExt cx="898018" cy="406400"/>
          </a:xfrm>
        </p:grpSpPr>
        <p:sp>
          <p:nvSpPr>
            <p:cNvPr id="5" name="Freeform 5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68632" y="6477744"/>
            <a:ext cx="2960459" cy="1339762"/>
            <a:chOff x="0" y="0"/>
            <a:chExt cx="898018" cy="406400"/>
          </a:xfrm>
        </p:grpSpPr>
        <p:sp>
          <p:nvSpPr>
            <p:cNvPr id="7" name="Freeform 7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EE8F4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68632" y="8057339"/>
            <a:ext cx="2960459" cy="1339762"/>
            <a:chOff x="0" y="0"/>
            <a:chExt cx="898018" cy="406400"/>
          </a:xfrm>
        </p:grpSpPr>
        <p:sp>
          <p:nvSpPr>
            <p:cNvPr id="9" name="Freeform 9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10" name="AutoShape 10"/>
          <p:cNvSpPr/>
          <p:nvPr/>
        </p:nvSpPr>
        <p:spPr>
          <a:xfrm>
            <a:off x="-273075" y="-288552"/>
            <a:ext cx="18859427" cy="2150437"/>
          </a:xfrm>
          <a:prstGeom prst="rect">
            <a:avLst/>
          </a:prstGeom>
          <a:solidFill>
            <a:srgbClr val="F6DFC8"/>
          </a:solidFill>
        </p:spPr>
      </p:sp>
      <p:grpSp>
        <p:nvGrpSpPr>
          <p:cNvPr id="11" name="Group 11"/>
          <p:cNvGrpSpPr/>
          <p:nvPr/>
        </p:nvGrpSpPr>
        <p:grpSpPr>
          <a:xfrm>
            <a:off x="5079851" y="3281751"/>
            <a:ext cx="1984941" cy="1413369"/>
            <a:chOff x="0" y="0"/>
            <a:chExt cx="1589064" cy="11314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079851" y="2550286"/>
            <a:ext cx="1988524" cy="561975"/>
            <a:chOff x="0" y="0"/>
            <a:chExt cx="1438028" cy="406400"/>
          </a:xfrm>
        </p:grpSpPr>
        <p:sp>
          <p:nvSpPr>
            <p:cNvPr id="14" name="Freeform 14"/>
            <p:cNvSpPr/>
            <p:nvPr/>
          </p:nvSpPr>
          <p:spPr>
            <a:xfrm>
              <a:off x="17780" y="22860"/>
              <a:ext cx="1412629" cy="360680"/>
            </a:xfrm>
            <a:custGeom>
              <a:avLst/>
              <a:gdLst/>
              <a:ahLst/>
              <a:cxnLst/>
              <a:rect l="l" t="t" r="r" b="b"/>
              <a:pathLst>
                <a:path w="1412629" h="360680">
                  <a:moveTo>
                    <a:pt x="1412629" y="180340"/>
                  </a:moveTo>
                  <a:cubicBezTo>
                    <a:pt x="1412629" y="81280"/>
                    <a:pt x="1332618" y="0"/>
                    <a:pt x="1232289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32288" y="360680"/>
                  </a:lnTo>
                  <a:cubicBezTo>
                    <a:pt x="1331348" y="360680"/>
                    <a:pt x="1412628" y="279400"/>
                    <a:pt x="1412628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5212017" y="2450212"/>
            <a:ext cx="1856358" cy="73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 Classic"/>
              </a:rPr>
              <a:t>Train Accuracy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80735" y="3514952"/>
            <a:ext cx="2136253" cy="90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Logistic Regression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37634" y="5081019"/>
            <a:ext cx="2422455" cy="90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K-Nearest Neighbor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66764" y="6670760"/>
            <a:ext cx="2364195" cy="90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Random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Forest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65455" y="3759835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0.800167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25012" y="323434"/>
            <a:ext cx="10779868" cy="1296233"/>
            <a:chOff x="0" y="0"/>
            <a:chExt cx="14373158" cy="1728311"/>
          </a:xfrm>
        </p:grpSpPr>
        <p:sp>
          <p:nvSpPr>
            <p:cNvPr id="21" name="TextBox 21"/>
            <p:cNvSpPr txBox="1"/>
            <p:nvPr/>
          </p:nvSpPr>
          <p:spPr>
            <a:xfrm>
              <a:off x="0" y="9525"/>
              <a:ext cx="14373158" cy="1066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55"/>
                </a:lnSpc>
              </a:pPr>
              <a:r>
                <a:rPr lang="en-US" sz="5296">
                  <a:solidFill>
                    <a:srgbClr val="000000"/>
                  </a:solidFill>
                  <a:latin typeface="Montserrat Extra-Bold"/>
                </a:rPr>
                <a:t>Model Training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135217"/>
              <a:ext cx="14373158" cy="593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8"/>
                </a:lnSpc>
                <a:spcBef>
                  <a:spcPct val="0"/>
                </a:spcBef>
              </a:pPr>
              <a:r>
                <a:rPr lang="en-US" sz="2684">
                  <a:solidFill>
                    <a:srgbClr val="000000"/>
                  </a:solidFill>
                  <a:latin typeface="Montserrat Classic"/>
                </a:rPr>
                <a:t>without dropped feature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966764" y="8250355"/>
            <a:ext cx="2364195" cy="90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Gradient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Boosting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440660" y="3281751"/>
            <a:ext cx="1984941" cy="1413369"/>
            <a:chOff x="0" y="0"/>
            <a:chExt cx="1589064" cy="113148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7440660" y="2554015"/>
            <a:ext cx="1988524" cy="561975"/>
            <a:chOff x="0" y="0"/>
            <a:chExt cx="1438028" cy="406400"/>
          </a:xfrm>
        </p:grpSpPr>
        <p:sp>
          <p:nvSpPr>
            <p:cNvPr id="27" name="Freeform 27"/>
            <p:cNvSpPr/>
            <p:nvPr/>
          </p:nvSpPr>
          <p:spPr>
            <a:xfrm>
              <a:off x="17780" y="22860"/>
              <a:ext cx="1412629" cy="360680"/>
            </a:xfrm>
            <a:custGeom>
              <a:avLst/>
              <a:gdLst/>
              <a:ahLst/>
              <a:cxnLst/>
              <a:rect l="l" t="t" r="r" b="b"/>
              <a:pathLst>
                <a:path w="1412629" h="360680">
                  <a:moveTo>
                    <a:pt x="1412629" y="180340"/>
                  </a:moveTo>
                  <a:cubicBezTo>
                    <a:pt x="1412629" y="81280"/>
                    <a:pt x="1332618" y="0"/>
                    <a:pt x="1232289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32288" y="360680"/>
                  </a:lnTo>
                  <a:cubicBezTo>
                    <a:pt x="1331348" y="360680"/>
                    <a:pt x="1412628" y="279400"/>
                    <a:pt x="1412628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7506743" y="2636892"/>
            <a:ext cx="1856358" cy="35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 Classic"/>
              </a:rPr>
              <a:t>Test Accuracy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58390" y="3759835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0.799561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799258" y="3281751"/>
            <a:ext cx="1984941" cy="1413369"/>
            <a:chOff x="0" y="0"/>
            <a:chExt cx="1589064" cy="113148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9799258" y="2554015"/>
            <a:ext cx="1984941" cy="561975"/>
            <a:chOff x="0" y="0"/>
            <a:chExt cx="1435437" cy="406400"/>
          </a:xfrm>
        </p:grpSpPr>
        <p:sp>
          <p:nvSpPr>
            <p:cNvPr id="33" name="Freeform 33"/>
            <p:cNvSpPr/>
            <p:nvPr/>
          </p:nvSpPr>
          <p:spPr>
            <a:xfrm>
              <a:off x="17780" y="22860"/>
              <a:ext cx="1410038" cy="360680"/>
            </a:xfrm>
            <a:custGeom>
              <a:avLst/>
              <a:gdLst/>
              <a:ahLst/>
              <a:cxnLst/>
              <a:rect l="l" t="t" r="r" b="b"/>
              <a:pathLst>
                <a:path w="1410038" h="360680">
                  <a:moveTo>
                    <a:pt x="1410038" y="180340"/>
                  </a:moveTo>
                  <a:cubicBezTo>
                    <a:pt x="1410038" y="81280"/>
                    <a:pt x="1330028" y="0"/>
                    <a:pt x="122969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29697" y="360680"/>
                  </a:lnTo>
                  <a:cubicBezTo>
                    <a:pt x="1328757" y="360680"/>
                    <a:pt x="1410037" y="279400"/>
                    <a:pt x="1410037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9863550" y="2608418"/>
            <a:ext cx="1856358" cy="39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"/>
              </a:rPr>
              <a:t>Precision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916987" y="3759835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0.740782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2193047" y="3248329"/>
            <a:ext cx="1984941" cy="1413369"/>
            <a:chOff x="0" y="0"/>
            <a:chExt cx="1589064" cy="113148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2196029" y="2550286"/>
            <a:ext cx="1984941" cy="561975"/>
            <a:chOff x="0" y="0"/>
            <a:chExt cx="1435437" cy="406400"/>
          </a:xfrm>
        </p:grpSpPr>
        <p:sp>
          <p:nvSpPr>
            <p:cNvPr id="39" name="Freeform 39"/>
            <p:cNvSpPr/>
            <p:nvPr/>
          </p:nvSpPr>
          <p:spPr>
            <a:xfrm>
              <a:off x="17780" y="22860"/>
              <a:ext cx="1410038" cy="360680"/>
            </a:xfrm>
            <a:custGeom>
              <a:avLst/>
              <a:gdLst/>
              <a:ahLst/>
              <a:cxnLst/>
              <a:rect l="l" t="t" r="r" b="b"/>
              <a:pathLst>
                <a:path w="1410038" h="360680">
                  <a:moveTo>
                    <a:pt x="1410038" y="180340"/>
                  </a:moveTo>
                  <a:cubicBezTo>
                    <a:pt x="1410038" y="81280"/>
                    <a:pt x="1330028" y="0"/>
                    <a:pt x="122969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29697" y="360680"/>
                  </a:lnTo>
                  <a:cubicBezTo>
                    <a:pt x="1328757" y="360680"/>
                    <a:pt x="1410037" y="279400"/>
                    <a:pt x="1410037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12257339" y="2612147"/>
            <a:ext cx="1856358" cy="39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Montserrat Classic"/>
              </a:rPr>
              <a:t>Recall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335639" y="3759835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0.459260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4615183" y="3321936"/>
            <a:ext cx="1984941" cy="1397923"/>
            <a:chOff x="0" y="0"/>
            <a:chExt cx="1589064" cy="111912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589065" cy="1119121"/>
            </a:xfrm>
            <a:custGeom>
              <a:avLst/>
              <a:gdLst/>
              <a:ahLst/>
              <a:cxnLst/>
              <a:rect l="l" t="t" r="r" b="b"/>
              <a:pathLst>
                <a:path w="1589065" h="1119121">
                  <a:moveTo>
                    <a:pt x="1464604" y="1119121"/>
                  </a:moveTo>
                  <a:lnTo>
                    <a:pt x="124460" y="1119121"/>
                  </a:lnTo>
                  <a:cubicBezTo>
                    <a:pt x="55880" y="1119121"/>
                    <a:pt x="0" y="1063241"/>
                    <a:pt x="0" y="9946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994661"/>
                  </a:lnTo>
                  <a:cubicBezTo>
                    <a:pt x="1589065" y="1063241"/>
                    <a:pt x="1533185" y="1119121"/>
                    <a:pt x="1464605" y="1119121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14777434" y="3759835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0.566880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14615183" y="2550286"/>
            <a:ext cx="1984941" cy="561975"/>
            <a:chOff x="0" y="0"/>
            <a:chExt cx="1435437" cy="406400"/>
          </a:xfrm>
        </p:grpSpPr>
        <p:sp>
          <p:nvSpPr>
            <p:cNvPr id="46" name="Freeform 46"/>
            <p:cNvSpPr/>
            <p:nvPr/>
          </p:nvSpPr>
          <p:spPr>
            <a:xfrm>
              <a:off x="17780" y="22860"/>
              <a:ext cx="1410038" cy="360680"/>
            </a:xfrm>
            <a:custGeom>
              <a:avLst/>
              <a:gdLst/>
              <a:ahLst/>
              <a:cxnLst/>
              <a:rect l="l" t="t" r="r" b="b"/>
              <a:pathLst>
                <a:path w="1410038" h="360680">
                  <a:moveTo>
                    <a:pt x="1410038" y="180340"/>
                  </a:moveTo>
                  <a:cubicBezTo>
                    <a:pt x="1410038" y="81280"/>
                    <a:pt x="1330028" y="0"/>
                    <a:pt x="122969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29697" y="360680"/>
                  </a:lnTo>
                  <a:cubicBezTo>
                    <a:pt x="1328757" y="360680"/>
                    <a:pt x="1410037" y="279400"/>
                    <a:pt x="1410037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47" name="TextBox 47"/>
          <p:cNvSpPr txBox="1"/>
          <p:nvPr/>
        </p:nvSpPr>
        <p:spPr>
          <a:xfrm>
            <a:off x="14723996" y="2612147"/>
            <a:ext cx="1856358" cy="39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Montserrat Classic"/>
              </a:rPr>
              <a:t>F1-Score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5079851" y="4953217"/>
            <a:ext cx="1984941" cy="1413369"/>
            <a:chOff x="0" y="0"/>
            <a:chExt cx="1589064" cy="113148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7440660" y="4917657"/>
            <a:ext cx="1984941" cy="1413369"/>
            <a:chOff x="0" y="0"/>
            <a:chExt cx="1589064" cy="1131487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9799258" y="4953217"/>
            <a:ext cx="1984941" cy="1413369"/>
            <a:chOff x="0" y="0"/>
            <a:chExt cx="1589064" cy="1131487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2196029" y="4917657"/>
            <a:ext cx="1984941" cy="1413369"/>
            <a:chOff x="0" y="0"/>
            <a:chExt cx="1589064" cy="113148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56" name="TextBox 56"/>
          <p:cNvSpPr txBox="1"/>
          <p:nvPr/>
        </p:nvSpPr>
        <p:spPr>
          <a:xfrm>
            <a:off x="5383853" y="5446591"/>
            <a:ext cx="138410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0.891895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561972" y="5446591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0.824622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916987" y="5446591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0.666257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2310776" y="5431302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0.772188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4615183" y="4917657"/>
            <a:ext cx="1984941" cy="1397923"/>
            <a:chOff x="0" y="0"/>
            <a:chExt cx="1589064" cy="111912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589065" cy="1119121"/>
            </a:xfrm>
            <a:custGeom>
              <a:avLst/>
              <a:gdLst/>
              <a:ahLst/>
              <a:cxnLst/>
              <a:rect l="l" t="t" r="r" b="b"/>
              <a:pathLst>
                <a:path w="1589065" h="1119121">
                  <a:moveTo>
                    <a:pt x="1464604" y="1119121"/>
                  </a:moveTo>
                  <a:lnTo>
                    <a:pt x="124460" y="1119121"/>
                  </a:lnTo>
                  <a:cubicBezTo>
                    <a:pt x="55880" y="1119121"/>
                    <a:pt x="0" y="1063241"/>
                    <a:pt x="0" y="9946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994661"/>
                  </a:lnTo>
                  <a:cubicBezTo>
                    <a:pt x="1589065" y="1063241"/>
                    <a:pt x="1533185" y="1119121"/>
                    <a:pt x="1464605" y="1119121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62" name="TextBox 62"/>
          <p:cNvSpPr txBox="1"/>
          <p:nvPr/>
        </p:nvSpPr>
        <p:spPr>
          <a:xfrm>
            <a:off x="14777434" y="5446591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0.715096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5083434" y="6515154"/>
            <a:ext cx="1984941" cy="1413369"/>
            <a:chOff x="0" y="0"/>
            <a:chExt cx="1589064" cy="1131487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65" name="Group 65"/>
          <p:cNvGrpSpPr/>
          <p:nvPr/>
        </p:nvGrpSpPr>
        <p:grpSpPr>
          <a:xfrm>
            <a:off x="7440660" y="6515154"/>
            <a:ext cx="1984941" cy="1413369"/>
            <a:chOff x="0" y="0"/>
            <a:chExt cx="1589064" cy="1131487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67" name="Group 67"/>
          <p:cNvGrpSpPr/>
          <p:nvPr/>
        </p:nvGrpSpPr>
        <p:grpSpPr>
          <a:xfrm>
            <a:off x="9799258" y="6548720"/>
            <a:ext cx="1984941" cy="1413369"/>
            <a:chOff x="0" y="0"/>
            <a:chExt cx="1589064" cy="1131487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69" name="Group 69"/>
          <p:cNvGrpSpPr/>
          <p:nvPr/>
        </p:nvGrpSpPr>
        <p:grpSpPr>
          <a:xfrm>
            <a:off x="12196029" y="6548720"/>
            <a:ext cx="1984941" cy="1413369"/>
            <a:chOff x="0" y="0"/>
            <a:chExt cx="1589064" cy="1131487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71" name="TextBox 71"/>
          <p:cNvSpPr txBox="1"/>
          <p:nvPr/>
        </p:nvSpPr>
        <p:spPr>
          <a:xfrm>
            <a:off x="5329581" y="6985516"/>
            <a:ext cx="149264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0.984986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7561972" y="6985516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0.939507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9916987" y="7026804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0.854782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2335639" y="7044088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0.949591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14615183" y="6515154"/>
            <a:ext cx="1984941" cy="1397923"/>
            <a:chOff x="0" y="0"/>
            <a:chExt cx="1589064" cy="1119121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589065" cy="1119121"/>
            </a:xfrm>
            <a:custGeom>
              <a:avLst/>
              <a:gdLst/>
              <a:ahLst/>
              <a:cxnLst/>
              <a:rect l="l" t="t" r="r" b="b"/>
              <a:pathLst>
                <a:path w="1589065" h="1119121">
                  <a:moveTo>
                    <a:pt x="1464604" y="1119121"/>
                  </a:moveTo>
                  <a:lnTo>
                    <a:pt x="124460" y="1119121"/>
                  </a:lnTo>
                  <a:cubicBezTo>
                    <a:pt x="55880" y="1119121"/>
                    <a:pt x="0" y="1063241"/>
                    <a:pt x="0" y="9946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994661"/>
                  </a:lnTo>
                  <a:cubicBezTo>
                    <a:pt x="1589065" y="1063241"/>
                    <a:pt x="1533185" y="1119121"/>
                    <a:pt x="1464605" y="1119121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77" name="TextBox 77"/>
          <p:cNvSpPr txBox="1"/>
          <p:nvPr/>
        </p:nvSpPr>
        <p:spPr>
          <a:xfrm>
            <a:off x="14777434" y="6993239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0.899427</a:t>
            </a:r>
          </a:p>
        </p:txBody>
      </p:sp>
      <p:grpSp>
        <p:nvGrpSpPr>
          <p:cNvPr id="78" name="Group 78"/>
          <p:cNvGrpSpPr/>
          <p:nvPr/>
        </p:nvGrpSpPr>
        <p:grpSpPr>
          <a:xfrm>
            <a:off x="5083434" y="8185611"/>
            <a:ext cx="1984941" cy="1413369"/>
            <a:chOff x="0" y="0"/>
            <a:chExt cx="1589064" cy="1131487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7444243" y="8185611"/>
            <a:ext cx="1984941" cy="1413369"/>
            <a:chOff x="0" y="0"/>
            <a:chExt cx="1589064" cy="1131487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9799258" y="8185611"/>
            <a:ext cx="1984941" cy="1413369"/>
            <a:chOff x="0" y="0"/>
            <a:chExt cx="1589064" cy="1131487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2196029" y="8185611"/>
            <a:ext cx="1984941" cy="1413369"/>
            <a:chOff x="0" y="0"/>
            <a:chExt cx="1589064" cy="1131487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86" name="TextBox 86"/>
          <p:cNvSpPr txBox="1"/>
          <p:nvPr/>
        </p:nvSpPr>
        <p:spPr>
          <a:xfrm>
            <a:off x="5444176" y="8701895"/>
            <a:ext cx="1392039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0.815949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7561972" y="8701895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0.813543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9916987" y="8701895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0.740438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2310776" y="8701895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0.534934</a:t>
            </a:r>
          </a:p>
        </p:txBody>
      </p:sp>
      <p:grpSp>
        <p:nvGrpSpPr>
          <p:cNvPr id="90" name="Group 90"/>
          <p:cNvGrpSpPr/>
          <p:nvPr/>
        </p:nvGrpSpPr>
        <p:grpSpPr>
          <a:xfrm>
            <a:off x="14659705" y="8185611"/>
            <a:ext cx="1984941" cy="1397923"/>
            <a:chOff x="0" y="0"/>
            <a:chExt cx="1589064" cy="1119121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1589065" cy="1119121"/>
            </a:xfrm>
            <a:custGeom>
              <a:avLst/>
              <a:gdLst/>
              <a:ahLst/>
              <a:cxnLst/>
              <a:rect l="l" t="t" r="r" b="b"/>
              <a:pathLst>
                <a:path w="1589065" h="1119121">
                  <a:moveTo>
                    <a:pt x="1464604" y="1119121"/>
                  </a:moveTo>
                  <a:lnTo>
                    <a:pt x="124460" y="1119121"/>
                  </a:lnTo>
                  <a:cubicBezTo>
                    <a:pt x="55880" y="1119121"/>
                    <a:pt x="0" y="1063241"/>
                    <a:pt x="0" y="9946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994661"/>
                  </a:lnTo>
                  <a:cubicBezTo>
                    <a:pt x="1589065" y="1063241"/>
                    <a:pt x="1533185" y="1119121"/>
                    <a:pt x="1464605" y="1119121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92" name="TextBox 92"/>
          <p:cNvSpPr txBox="1"/>
          <p:nvPr/>
        </p:nvSpPr>
        <p:spPr>
          <a:xfrm>
            <a:off x="14777434" y="8663695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0.621024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8185" y="1997061"/>
            <a:ext cx="3608222" cy="1632909"/>
            <a:chOff x="0" y="0"/>
            <a:chExt cx="898018" cy="406400"/>
          </a:xfrm>
        </p:grpSpPr>
        <p:sp>
          <p:nvSpPr>
            <p:cNvPr id="3" name="Freeform 3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EE8F42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974594" y="2105520"/>
            <a:ext cx="2364195" cy="136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Montserrat Classic"/>
              </a:rPr>
              <a:t>Random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rgbClr val="000000"/>
                </a:solidFill>
                <a:latin typeface="Montserrat Classic"/>
              </a:rPr>
              <a:t>Forest Without Drop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091265" y="2181044"/>
            <a:ext cx="1984941" cy="1413369"/>
            <a:chOff x="0" y="0"/>
            <a:chExt cx="1589064" cy="1131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448491" y="2181044"/>
            <a:ext cx="1984941" cy="1413369"/>
            <a:chOff x="0" y="0"/>
            <a:chExt cx="1589064" cy="11314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807089" y="2214610"/>
            <a:ext cx="1984941" cy="1413369"/>
            <a:chOff x="0" y="0"/>
            <a:chExt cx="1589064" cy="11314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203859" y="2214610"/>
            <a:ext cx="1984941" cy="1413369"/>
            <a:chOff x="0" y="0"/>
            <a:chExt cx="1589064" cy="11314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5337411" y="2651406"/>
            <a:ext cx="149264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Montserrat Bold"/>
              </a:rPr>
              <a:t>0.984986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69803" y="2651406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0.939507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24818" y="2692694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0.854782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43470" y="2709978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0.949591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4623014" y="2181044"/>
            <a:ext cx="1984941" cy="1397923"/>
            <a:chOff x="0" y="0"/>
            <a:chExt cx="1589064" cy="11191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89065" cy="1119121"/>
            </a:xfrm>
            <a:custGeom>
              <a:avLst/>
              <a:gdLst/>
              <a:ahLst/>
              <a:cxnLst/>
              <a:rect l="l" t="t" r="r" b="b"/>
              <a:pathLst>
                <a:path w="1589065" h="1119121">
                  <a:moveTo>
                    <a:pt x="1464604" y="1119121"/>
                  </a:moveTo>
                  <a:lnTo>
                    <a:pt x="124460" y="1119121"/>
                  </a:lnTo>
                  <a:cubicBezTo>
                    <a:pt x="55880" y="1119121"/>
                    <a:pt x="0" y="1063241"/>
                    <a:pt x="0" y="9946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994661"/>
                  </a:lnTo>
                  <a:cubicBezTo>
                    <a:pt x="1589065" y="1063241"/>
                    <a:pt x="1533185" y="1119121"/>
                    <a:pt x="1464605" y="1119121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4785265" y="2659129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0.899427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8185" y="7183437"/>
            <a:ext cx="13920391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Montserrat" panose="020B0604020202020204" charset="0"/>
              </a:rPr>
              <a:t>Best model from the two approaches obtained = Random Forest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Montserrat" panose="020B0604020202020204" charset="0"/>
              </a:rPr>
              <a:t>Recall scores compared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Montserrat" panose="020B0604020202020204" charset="0"/>
              </a:rPr>
              <a:t>Final model selected = Random forest without any dropped features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338185" y="4254754"/>
            <a:ext cx="3608222" cy="1632909"/>
            <a:chOff x="0" y="0"/>
            <a:chExt cx="898018" cy="406400"/>
          </a:xfrm>
        </p:grpSpPr>
        <p:sp>
          <p:nvSpPr>
            <p:cNvPr id="22" name="Freeform 22"/>
            <p:cNvSpPr/>
            <p:nvPr/>
          </p:nvSpPr>
          <p:spPr>
            <a:xfrm>
              <a:off x="17780" y="22860"/>
              <a:ext cx="872618" cy="360680"/>
            </a:xfrm>
            <a:custGeom>
              <a:avLst/>
              <a:gdLst/>
              <a:ahLst/>
              <a:cxnLst/>
              <a:rect l="l" t="t" r="r" b="b"/>
              <a:pathLst>
                <a:path w="872618" h="360680">
                  <a:moveTo>
                    <a:pt x="872618" y="180340"/>
                  </a:moveTo>
                  <a:cubicBezTo>
                    <a:pt x="872618" y="81280"/>
                    <a:pt x="792608" y="0"/>
                    <a:pt x="69227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692278" y="360680"/>
                  </a:lnTo>
                  <a:cubicBezTo>
                    <a:pt x="791338" y="360680"/>
                    <a:pt x="872618" y="279400"/>
                    <a:pt x="872618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960198" y="4363213"/>
            <a:ext cx="2364195" cy="136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Random Forest With Drop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5076868" y="4438738"/>
            <a:ext cx="1984941" cy="1413369"/>
            <a:chOff x="0" y="0"/>
            <a:chExt cx="1589064" cy="113148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7434095" y="4438738"/>
            <a:ext cx="1984941" cy="1413369"/>
            <a:chOff x="0" y="0"/>
            <a:chExt cx="1589064" cy="113148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9792693" y="4472303"/>
            <a:ext cx="1984941" cy="1413369"/>
            <a:chOff x="0" y="0"/>
            <a:chExt cx="1589064" cy="113148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189463" y="4472303"/>
            <a:ext cx="1984941" cy="1413369"/>
            <a:chOff x="0" y="0"/>
            <a:chExt cx="1589064" cy="113148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89065" cy="1131487"/>
            </a:xfrm>
            <a:custGeom>
              <a:avLst/>
              <a:gdLst/>
              <a:ahLst/>
              <a:cxnLst/>
              <a:rect l="l" t="t" r="r" b="b"/>
              <a:pathLst>
                <a:path w="1589065" h="1131487">
                  <a:moveTo>
                    <a:pt x="1464604" y="1131487"/>
                  </a:moveTo>
                  <a:lnTo>
                    <a:pt x="124460" y="1131487"/>
                  </a:lnTo>
                  <a:cubicBezTo>
                    <a:pt x="55880" y="1131487"/>
                    <a:pt x="0" y="1075607"/>
                    <a:pt x="0" y="1007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1007027"/>
                  </a:lnTo>
                  <a:cubicBezTo>
                    <a:pt x="1589065" y="1075607"/>
                    <a:pt x="1533185" y="1131487"/>
                    <a:pt x="1464605" y="11314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5421438" y="4931338"/>
            <a:ext cx="134818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0.925812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607053" y="4916822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0.879209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919947" y="4916822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0.786622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338598" y="4931338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0.792008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4608618" y="4438738"/>
            <a:ext cx="1984941" cy="1397923"/>
            <a:chOff x="0" y="0"/>
            <a:chExt cx="1589064" cy="111912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89065" cy="1119121"/>
            </a:xfrm>
            <a:custGeom>
              <a:avLst/>
              <a:gdLst/>
              <a:ahLst/>
              <a:cxnLst/>
              <a:rect l="l" t="t" r="r" b="b"/>
              <a:pathLst>
                <a:path w="1589065" h="1119121">
                  <a:moveTo>
                    <a:pt x="1464604" y="1119121"/>
                  </a:moveTo>
                  <a:lnTo>
                    <a:pt x="124460" y="1119121"/>
                  </a:lnTo>
                  <a:cubicBezTo>
                    <a:pt x="55880" y="1119121"/>
                    <a:pt x="0" y="1063241"/>
                    <a:pt x="0" y="9946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64605" y="0"/>
                  </a:lnTo>
                  <a:cubicBezTo>
                    <a:pt x="1533185" y="0"/>
                    <a:pt x="1589065" y="55880"/>
                    <a:pt x="1589065" y="124460"/>
                  </a:cubicBezTo>
                  <a:lnTo>
                    <a:pt x="1589065" y="994661"/>
                  </a:lnTo>
                  <a:cubicBezTo>
                    <a:pt x="1589065" y="1063241"/>
                    <a:pt x="1533185" y="1119121"/>
                    <a:pt x="1464605" y="1119121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38" name="TextBox 38"/>
          <p:cNvSpPr txBox="1"/>
          <p:nvPr/>
        </p:nvSpPr>
        <p:spPr>
          <a:xfrm>
            <a:off x="14745397" y="4909099"/>
            <a:ext cx="17494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0.789071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5091265" y="886858"/>
            <a:ext cx="1988524" cy="561975"/>
            <a:chOff x="0" y="0"/>
            <a:chExt cx="1438028" cy="406400"/>
          </a:xfrm>
        </p:grpSpPr>
        <p:sp>
          <p:nvSpPr>
            <p:cNvPr id="40" name="Freeform 40"/>
            <p:cNvSpPr/>
            <p:nvPr/>
          </p:nvSpPr>
          <p:spPr>
            <a:xfrm>
              <a:off x="17780" y="22860"/>
              <a:ext cx="1412629" cy="360680"/>
            </a:xfrm>
            <a:custGeom>
              <a:avLst/>
              <a:gdLst/>
              <a:ahLst/>
              <a:cxnLst/>
              <a:rect l="l" t="t" r="r" b="b"/>
              <a:pathLst>
                <a:path w="1412629" h="360680">
                  <a:moveTo>
                    <a:pt x="1412629" y="180340"/>
                  </a:moveTo>
                  <a:cubicBezTo>
                    <a:pt x="1412629" y="81280"/>
                    <a:pt x="1332618" y="0"/>
                    <a:pt x="1232289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32288" y="360680"/>
                  </a:lnTo>
                  <a:cubicBezTo>
                    <a:pt x="1331348" y="360680"/>
                    <a:pt x="1412628" y="279400"/>
                    <a:pt x="1412628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5223431" y="786785"/>
            <a:ext cx="1856358" cy="73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Montserrat Classic"/>
              </a:rPr>
              <a:t>Train Accuracy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7452074" y="890588"/>
            <a:ext cx="1988524" cy="561975"/>
            <a:chOff x="0" y="0"/>
            <a:chExt cx="1438028" cy="406400"/>
          </a:xfrm>
        </p:grpSpPr>
        <p:sp>
          <p:nvSpPr>
            <p:cNvPr id="43" name="Freeform 43"/>
            <p:cNvSpPr/>
            <p:nvPr/>
          </p:nvSpPr>
          <p:spPr>
            <a:xfrm>
              <a:off x="17780" y="22860"/>
              <a:ext cx="1412629" cy="360680"/>
            </a:xfrm>
            <a:custGeom>
              <a:avLst/>
              <a:gdLst/>
              <a:ahLst/>
              <a:cxnLst/>
              <a:rect l="l" t="t" r="r" b="b"/>
              <a:pathLst>
                <a:path w="1412629" h="360680">
                  <a:moveTo>
                    <a:pt x="1412629" y="180340"/>
                  </a:moveTo>
                  <a:cubicBezTo>
                    <a:pt x="1412629" y="81280"/>
                    <a:pt x="1332618" y="0"/>
                    <a:pt x="1232289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32288" y="360680"/>
                  </a:lnTo>
                  <a:cubicBezTo>
                    <a:pt x="1331348" y="360680"/>
                    <a:pt x="1412628" y="279400"/>
                    <a:pt x="1412628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7518157" y="973465"/>
            <a:ext cx="1856358" cy="35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 Classic"/>
              </a:rPr>
              <a:t>Test Accuracy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9810672" y="890588"/>
            <a:ext cx="1984941" cy="561975"/>
            <a:chOff x="0" y="0"/>
            <a:chExt cx="1435437" cy="406400"/>
          </a:xfrm>
        </p:grpSpPr>
        <p:sp>
          <p:nvSpPr>
            <p:cNvPr id="46" name="Freeform 46"/>
            <p:cNvSpPr/>
            <p:nvPr/>
          </p:nvSpPr>
          <p:spPr>
            <a:xfrm>
              <a:off x="17780" y="22860"/>
              <a:ext cx="1410038" cy="360680"/>
            </a:xfrm>
            <a:custGeom>
              <a:avLst/>
              <a:gdLst/>
              <a:ahLst/>
              <a:cxnLst/>
              <a:rect l="l" t="t" r="r" b="b"/>
              <a:pathLst>
                <a:path w="1410038" h="360680">
                  <a:moveTo>
                    <a:pt x="1410038" y="180340"/>
                  </a:moveTo>
                  <a:cubicBezTo>
                    <a:pt x="1410038" y="81280"/>
                    <a:pt x="1330028" y="0"/>
                    <a:pt x="122969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29697" y="360680"/>
                  </a:lnTo>
                  <a:cubicBezTo>
                    <a:pt x="1328757" y="360680"/>
                    <a:pt x="1410037" y="279400"/>
                    <a:pt x="1410037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47" name="TextBox 47"/>
          <p:cNvSpPr txBox="1"/>
          <p:nvPr/>
        </p:nvSpPr>
        <p:spPr>
          <a:xfrm>
            <a:off x="9874963" y="944991"/>
            <a:ext cx="1856358" cy="39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"/>
              </a:rPr>
              <a:t>Precision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12207442" y="886858"/>
            <a:ext cx="1984941" cy="561975"/>
            <a:chOff x="0" y="0"/>
            <a:chExt cx="1435437" cy="406400"/>
          </a:xfrm>
        </p:grpSpPr>
        <p:sp>
          <p:nvSpPr>
            <p:cNvPr id="49" name="Freeform 49"/>
            <p:cNvSpPr/>
            <p:nvPr/>
          </p:nvSpPr>
          <p:spPr>
            <a:xfrm>
              <a:off x="17780" y="22860"/>
              <a:ext cx="1410038" cy="360680"/>
            </a:xfrm>
            <a:custGeom>
              <a:avLst/>
              <a:gdLst/>
              <a:ahLst/>
              <a:cxnLst/>
              <a:rect l="l" t="t" r="r" b="b"/>
              <a:pathLst>
                <a:path w="1410038" h="360680">
                  <a:moveTo>
                    <a:pt x="1410038" y="180340"/>
                  </a:moveTo>
                  <a:cubicBezTo>
                    <a:pt x="1410038" y="81280"/>
                    <a:pt x="1330028" y="0"/>
                    <a:pt x="122969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29697" y="360680"/>
                  </a:lnTo>
                  <a:cubicBezTo>
                    <a:pt x="1328757" y="360680"/>
                    <a:pt x="1410037" y="279400"/>
                    <a:pt x="1410037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12268752" y="948720"/>
            <a:ext cx="1856358" cy="39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"/>
              </a:rPr>
              <a:t>Recall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14626597" y="886858"/>
            <a:ext cx="1984941" cy="561975"/>
            <a:chOff x="0" y="0"/>
            <a:chExt cx="1435437" cy="406400"/>
          </a:xfrm>
        </p:grpSpPr>
        <p:sp>
          <p:nvSpPr>
            <p:cNvPr id="52" name="Freeform 52"/>
            <p:cNvSpPr/>
            <p:nvPr/>
          </p:nvSpPr>
          <p:spPr>
            <a:xfrm>
              <a:off x="17780" y="22860"/>
              <a:ext cx="1410038" cy="360680"/>
            </a:xfrm>
            <a:custGeom>
              <a:avLst/>
              <a:gdLst/>
              <a:ahLst/>
              <a:cxnLst/>
              <a:rect l="l" t="t" r="r" b="b"/>
              <a:pathLst>
                <a:path w="1410038" h="360680">
                  <a:moveTo>
                    <a:pt x="1410038" y="180340"/>
                  </a:moveTo>
                  <a:cubicBezTo>
                    <a:pt x="1410038" y="81280"/>
                    <a:pt x="1330028" y="0"/>
                    <a:pt x="122969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229697" y="360680"/>
                  </a:lnTo>
                  <a:cubicBezTo>
                    <a:pt x="1328757" y="360680"/>
                    <a:pt x="1410037" y="279400"/>
                    <a:pt x="1410037" y="180340"/>
                  </a:cubicBezTo>
                  <a:close/>
                </a:path>
              </a:pathLst>
            </a:custGeom>
            <a:solidFill>
              <a:srgbClr val="F5CC7C"/>
            </a:solidFill>
          </p:spPr>
        </p:sp>
      </p:grpSp>
      <p:sp>
        <p:nvSpPr>
          <p:cNvPr id="53" name="TextBox 53"/>
          <p:cNvSpPr txBox="1"/>
          <p:nvPr/>
        </p:nvSpPr>
        <p:spPr>
          <a:xfrm>
            <a:off x="14735410" y="948720"/>
            <a:ext cx="1856358" cy="39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"/>
              </a:rPr>
              <a:t>F1-Score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73066" y="-1681605"/>
            <a:ext cx="3141560" cy="4539105"/>
            <a:chOff x="0" y="0"/>
            <a:chExt cx="4445000" cy="6422390"/>
          </a:xfrm>
        </p:grpSpPr>
        <p:sp>
          <p:nvSpPr>
            <p:cNvPr id="3" name="Freeform 3"/>
            <p:cNvSpPr/>
            <p:nvPr/>
          </p:nvSpPr>
          <p:spPr>
            <a:xfrm>
              <a:off x="0" y="4203700"/>
              <a:ext cx="4445000" cy="2218690"/>
            </a:xfrm>
            <a:custGeom>
              <a:avLst/>
              <a:gdLst/>
              <a:ahLst/>
              <a:cxnLst/>
              <a:rect l="l" t="t" r="r" b="b"/>
              <a:pathLst>
                <a:path w="4445000" h="2218690">
                  <a:moveTo>
                    <a:pt x="4445000" y="1450340"/>
                  </a:moveTo>
                  <a:lnTo>
                    <a:pt x="4445000" y="2218690"/>
                  </a:lnTo>
                  <a:lnTo>
                    <a:pt x="2222500" y="768350"/>
                  </a:lnTo>
                  <a:lnTo>
                    <a:pt x="0" y="2218690"/>
                  </a:lnTo>
                  <a:lnTo>
                    <a:pt x="0" y="1450340"/>
                  </a:lnTo>
                  <a:lnTo>
                    <a:pt x="2222500" y="0"/>
                  </a:lnTo>
                  <a:close/>
                </a:path>
              </a:pathLst>
            </a:custGeom>
            <a:solidFill>
              <a:srgbClr val="ED811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445000" cy="5654040"/>
            </a:xfrm>
            <a:custGeom>
              <a:avLst/>
              <a:gdLst/>
              <a:ahLst/>
              <a:cxnLst/>
              <a:rect l="l" t="t" r="r" b="b"/>
              <a:pathLst>
                <a:path w="4445000" h="5654040">
                  <a:moveTo>
                    <a:pt x="4445000" y="0"/>
                  </a:moveTo>
                  <a:lnTo>
                    <a:pt x="4445000" y="5654040"/>
                  </a:lnTo>
                  <a:lnTo>
                    <a:pt x="2222500" y="4203700"/>
                  </a:lnTo>
                  <a:lnTo>
                    <a:pt x="0" y="5654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9F93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801912" y="3495675"/>
            <a:ext cx="14684177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Montserrat Extra-Bold"/>
              </a:rPr>
              <a:t>Hyperparameter</a:t>
            </a:r>
            <a:r>
              <a:rPr lang="en-US" sz="9000" dirty="0">
                <a:solidFill>
                  <a:srgbClr val="000000"/>
                </a:solidFill>
                <a:latin typeface="Montserrat Extra-Bold"/>
              </a:rPr>
              <a:t> Tuning </a:t>
            </a:r>
          </a:p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Montserrat Extra-Bold"/>
              </a:rPr>
              <a:t>&amp; Evaluation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5884" y="840603"/>
            <a:ext cx="5657850" cy="2286750"/>
            <a:chOff x="0" y="0"/>
            <a:chExt cx="1913890" cy="773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773543"/>
            </a:xfrm>
            <a:custGeom>
              <a:avLst/>
              <a:gdLst/>
              <a:ahLst/>
              <a:cxnLst/>
              <a:rect l="l" t="t" r="r" b="b"/>
              <a:pathLst>
                <a:path w="1913890" h="773543">
                  <a:moveTo>
                    <a:pt x="1789430" y="59690"/>
                  </a:moveTo>
                  <a:cubicBezTo>
                    <a:pt x="1824990" y="59690"/>
                    <a:pt x="1854200" y="88900"/>
                    <a:pt x="1854200" y="124460"/>
                  </a:cubicBezTo>
                  <a:lnTo>
                    <a:pt x="1854200" y="649083"/>
                  </a:lnTo>
                  <a:cubicBezTo>
                    <a:pt x="1854200" y="684643"/>
                    <a:pt x="1824990" y="713853"/>
                    <a:pt x="1789430" y="713853"/>
                  </a:cubicBezTo>
                  <a:lnTo>
                    <a:pt x="124460" y="713853"/>
                  </a:lnTo>
                  <a:cubicBezTo>
                    <a:pt x="88900" y="713853"/>
                    <a:pt x="59690" y="684643"/>
                    <a:pt x="59690" y="64908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9430" y="59690"/>
                  </a:lnTo>
                  <a:moveTo>
                    <a:pt x="17894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49083"/>
                  </a:lnTo>
                  <a:cubicBezTo>
                    <a:pt x="0" y="717663"/>
                    <a:pt x="55880" y="773543"/>
                    <a:pt x="124460" y="773543"/>
                  </a:cubicBezTo>
                  <a:lnTo>
                    <a:pt x="1789430" y="773543"/>
                  </a:lnTo>
                  <a:cubicBezTo>
                    <a:pt x="1858010" y="773543"/>
                    <a:pt x="1913890" y="717663"/>
                    <a:pt x="1913890" y="649083"/>
                  </a:cubicBezTo>
                  <a:lnTo>
                    <a:pt x="1913890" y="124460"/>
                  </a:lnTo>
                  <a:cubicBezTo>
                    <a:pt x="1913890" y="55880"/>
                    <a:pt x="1858010" y="0"/>
                    <a:pt x="1789430" y="0"/>
                  </a:cubicBezTo>
                  <a:close/>
                </a:path>
              </a:pathLst>
            </a:custGeom>
            <a:solidFill>
              <a:srgbClr val="F1DA9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264029" y="4000125"/>
            <a:ext cx="5759942" cy="2286750"/>
            <a:chOff x="0" y="0"/>
            <a:chExt cx="1913890" cy="7598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759832"/>
            </a:xfrm>
            <a:custGeom>
              <a:avLst/>
              <a:gdLst/>
              <a:ahLst/>
              <a:cxnLst/>
              <a:rect l="l" t="t" r="r" b="b"/>
              <a:pathLst>
                <a:path w="1913890" h="759832">
                  <a:moveTo>
                    <a:pt x="1789430" y="59690"/>
                  </a:moveTo>
                  <a:cubicBezTo>
                    <a:pt x="1824990" y="59690"/>
                    <a:pt x="1854200" y="88900"/>
                    <a:pt x="1854200" y="124460"/>
                  </a:cubicBezTo>
                  <a:lnTo>
                    <a:pt x="1854200" y="635372"/>
                  </a:lnTo>
                  <a:cubicBezTo>
                    <a:pt x="1854200" y="670932"/>
                    <a:pt x="1824990" y="700142"/>
                    <a:pt x="1789430" y="700142"/>
                  </a:cubicBezTo>
                  <a:lnTo>
                    <a:pt x="124460" y="700142"/>
                  </a:lnTo>
                  <a:cubicBezTo>
                    <a:pt x="88900" y="700142"/>
                    <a:pt x="59690" y="670932"/>
                    <a:pt x="59690" y="63537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9430" y="59690"/>
                  </a:lnTo>
                  <a:moveTo>
                    <a:pt x="17894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35372"/>
                  </a:lnTo>
                  <a:cubicBezTo>
                    <a:pt x="0" y="703952"/>
                    <a:pt x="55880" y="759832"/>
                    <a:pt x="124460" y="759832"/>
                  </a:cubicBezTo>
                  <a:lnTo>
                    <a:pt x="1789430" y="759832"/>
                  </a:lnTo>
                  <a:cubicBezTo>
                    <a:pt x="1858010" y="759832"/>
                    <a:pt x="1913890" y="703952"/>
                    <a:pt x="1913890" y="635372"/>
                  </a:cubicBezTo>
                  <a:lnTo>
                    <a:pt x="1913890" y="124460"/>
                  </a:lnTo>
                  <a:cubicBezTo>
                    <a:pt x="1913890" y="55880"/>
                    <a:pt x="1858010" y="0"/>
                    <a:pt x="1789430" y="0"/>
                  </a:cubicBezTo>
                  <a:close/>
                </a:path>
              </a:pathLst>
            </a:custGeom>
            <a:solidFill>
              <a:srgbClr val="90AC8E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023971" y="840603"/>
            <a:ext cx="5759942" cy="2286750"/>
            <a:chOff x="0" y="0"/>
            <a:chExt cx="1913890" cy="7598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759832"/>
            </a:xfrm>
            <a:custGeom>
              <a:avLst/>
              <a:gdLst/>
              <a:ahLst/>
              <a:cxnLst/>
              <a:rect l="l" t="t" r="r" b="b"/>
              <a:pathLst>
                <a:path w="1913890" h="759832">
                  <a:moveTo>
                    <a:pt x="1789430" y="59690"/>
                  </a:moveTo>
                  <a:cubicBezTo>
                    <a:pt x="1824990" y="59690"/>
                    <a:pt x="1854200" y="88900"/>
                    <a:pt x="1854200" y="124460"/>
                  </a:cubicBezTo>
                  <a:lnTo>
                    <a:pt x="1854200" y="635372"/>
                  </a:lnTo>
                  <a:cubicBezTo>
                    <a:pt x="1854200" y="670932"/>
                    <a:pt x="1824990" y="700142"/>
                    <a:pt x="1789430" y="700142"/>
                  </a:cubicBezTo>
                  <a:lnTo>
                    <a:pt x="124460" y="700142"/>
                  </a:lnTo>
                  <a:cubicBezTo>
                    <a:pt x="88900" y="700142"/>
                    <a:pt x="59690" y="670932"/>
                    <a:pt x="59690" y="63537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9430" y="59690"/>
                  </a:lnTo>
                  <a:moveTo>
                    <a:pt x="17894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35372"/>
                  </a:lnTo>
                  <a:cubicBezTo>
                    <a:pt x="0" y="703952"/>
                    <a:pt x="55880" y="759832"/>
                    <a:pt x="124460" y="759832"/>
                  </a:cubicBezTo>
                  <a:lnTo>
                    <a:pt x="1789430" y="759832"/>
                  </a:lnTo>
                  <a:cubicBezTo>
                    <a:pt x="1858010" y="759832"/>
                    <a:pt x="1913890" y="703952"/>
                    <a:pt x="1913890" y="635372"/>
                  </a:cubicBezTo>
                  <a:lnTo>
                    <a:pt x="1913890" y="124460"/>
                  </a:lnTo>
                  <a:cubicBezTo>
                    <a:pt x="1913890" y="55880"/>
                    <a:pt x="1858010" y="0"/>
                    <a:pt x="1789430" y="0"/>
                  </a:cubicBezTo>
                  <a:close/>
                </a:path>
              </a:pathLst>
            </a:custGeom>
            <a:solidFill>
              <a:srgbClr val="FFB1A4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922745">
            <a:off x="12509368" y="4147426"/>
            <a:ext cx="3162563" cy="89342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447531">
            <a:off x="2462794" y="4047232"/>
            <a:ext cx="3492985" cy="986768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3673733" y="6991991"/>
            <a:ext cx="6532610" cy="5657850"/>
            <a:chOff x="0" y="0"/>
            <a:chExt cx="6202680" cy="5372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90AC8E">
                <a:alpha val="17647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2104717" y="1431528"/>
            <a:ext cx="559845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 Extra-Bold"/>
              </a:rPr>
              <a:t>Find Optimum Parameter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 Extra-Bold"/>
              </a:rPr>
              <a:t>for Model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2290" y="7153275"/>
            <a:ext cx="17523421" cy="24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/>
              </a:rPr>
              <a:t>Decrease the execution time needed to compile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/>
              </a:rPr>
              <a:t>Chances to find an optimized parameter comparatively higher as it tests all patterns randomly under the assumption that not all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hyperparameters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are equally important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/>
              </a:rPr>
              <a:t>Reduces chance for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overfitting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to occur, despite potentially high variance due to being random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5884" y="1658263"/>
            <a:ext cx="5657850" cy="58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Extra-Bold"/>
              </a:rPr>
              <a:t>Final Model Selection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87033" y="4473941"/>
            <a:ext cx="5113933" cy="1189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Extra-Bold"/>
              </a:rPr>
              <a:t>Tuning with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Extra-Bold"/>
              </a:rPr>
              <a:t>RandomizedSearchCV</a:t>
            </a:r>
          </a:p>
        </p:txBody>
      </p:sp>
      <p:grpSp>
        <p:nvGrpSpPr>
          <p:cNvPr id="16" name="Group 16"/>
          <p:cNvGrpSpPr/>
          <p:nvPr/>
        </p:nvGrpSpPr>
        <p:grpSpPr>
          <a:xfrm rot="452505">
            <a:off x="15956949" y="5580866"/>
            <a:ext cx="4662103" cy="4037816"/>
            <a:chOff x="0" y="0"/>
            <a:chExt cx="6202680" cy="53721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EDB63B">
                <a:alpha val="17647"/>
              </a:srgbClr>
            </a:solidFill>
          </p:spPr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441976" y="6012140"/>
            <a:ext cx="5311218" cy="56068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6442" t="29340" r="56110" b="11892"/>
          <a:stretch>
            <a:fillRect/>
          </a:stretch>
        </p:blipFill>
        <p:spPr>
          <a:xfrm>
            <a:off x="8467896" y="1440140"/>
            <a:ext cx="9322594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42874" y="21783"/>
            <a:ext cx="4191000" cy="411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25038" y="512485"/>
            <a:ext cx="7933333" cy="927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dirty="0">
                <a:solidFill>
                  <a:srgbClr val="000000"/>
                </a:solidFill>
                <a:latin typeface="Montserrat Extra-Bold"/>
              </a:rPr>
              <a:t>Confusion Matrix Plot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898979"/>
            <a:ext cx="6622256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Montserrat"/>
              </a:rPr>
              <a:t>For better understanding, assume: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Montserrat"/>
              </a:rPr>
              <a:t>Call cost = $1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Montserrat"/>
              </a:rPr>
              <a:t>Profit from conversion = $10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Montserrat"/>
              </a:rPr>
              <a:t>Revenue = $9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3380" y="4259636"/>
            <a:ext cx="7827466" cy="544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"/>
              </a:rPr>
              <a:t>Total Revenue w/o Model Use =  $1,474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5038" y="5482570"/>
            <a:ext cx="3737471" cy="529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dirty="0">
                <a:solidFill>
                  <a:srgbClr val="000000"/>
                </a:solidFill>
                <a:latin typeface="Montserrat"/>
              </a:rPr>
              <a:t>With Model Usage: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569253"/>
            <a:ext cx="6880798" cy="3067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2" lvl="1" indent="-313056">
              <a:lnSpc>
                <a:spcPts val="406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Montserrat"/>
              </a:rPr>
              <a:t>Additional profit of $3,720 from 372 FN clients</a:t>
            </a:r>
          </a:p>
          <a:p>
            <a:pPr marL="626112" lvl="1" indent="-313056">
              <a:lnSpc>
                <a:spcPts val="406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Montserrat"/>
              </a:rPr>
              <a:t>Additional revenue of ~$3,300 = ~2x initial revenue </a:t>
            </a:r>
          </a:p>
          <a:p>
            <a:pPr marL="626112" lvl="1" indent="-313056">
              <a:lnSpc>
                <a:spcPts val="406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Montserrat"/>
              </a:rPr>
              <a:t>Avoid additional loss of $1,491 from FP and TN clients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366724" y="-232813"/>
            <a:ext cx="3315467" cy="33154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8908" y="1578380"/>
            <a:ext cx="10411700" cy="734632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5827028" y="4809906"/>
            <a:ext cx="4167845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4487178" y="7569770"/>
            <a:ext cx="4114800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549955" y="942975"/>
            <a:ext cx="5874445" cy="87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Montserrat Extra-Bold"/>
              </a:rPr>
              <a:t>ROC - AUC Score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31031" y="3565525"/>
            <a:ext cx="6312293" cy="371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899" dirty="0">
                <a:solidFill>
                  <a:srgbClr val="000000"/>
                </a:solidFill>
                <a:latin typeface="Montserrat"/>
              </a:rPr>
              <a:t>AUC = 0.75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Montserrat"/>
              </a:rPr>
              <a:t>T</a:t>
            </a:r>
            <a:r>
              <a:rPr lang="en-US" sz="3899" dirty="0">
                <a:solidFill>
                  <a:srgbClr val="000000"/>
                </a:solidFill>
                <a:latin typeface="Montserrat"/>
              </a:rPr>
              <a:t>here is a 75% chance that the model will be able to distinguish between positive class and negative class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678764">
            <a:off x="-818521" y="6829084"/>
            <a:ext cx="4114800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652840">
            <a:off x="16840467" y="-1269719"/>
            <a:ext cx="1324217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alphaModFix amt="1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854476">
            <a:off x="14931994" y="-1273365"/>
            <a:ext cx="1120837" cy="348282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62079" y="2211050"/>
            <a:ext cx="17363843" cy="745059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5428" y="673381"/>
            <a:ext cx="8800265" cy="1013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9"/>
              </a:lnSpc>
            </a:pPr>
            <a:r>
              <a:rPr lang="en-US" sz="5899">
                <a:solidFill>
                  <a:srgbClr val="000000"/>
                </a:solidFill>
                <a:latin typeface="Montserrat Extra-Bold"/>
              </a:rPr>
              <a:t>Feature Importance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73066" y="-1681605"/>
            <a:ext cx="3141560" cy="4539105"/>
            <a:chOff x="0" y="0"/>
            <a:chExt cx="4445000" cy="6422390"/>
          </a:xfrm>
        </p:grpSpPr>
        <p:sp>
          <p:nvSpPr>
            <p:cNvPr id="3" name="Freeform 3"/>
            <p:cNvSpPr/>
            <p:nvPr/>
          </p:nvSpPr>
          <p:spPr>
            <a:xfrm>
              <a:off x="0" y="4203700"/>
              <a:ext cx="4445000" cy="2218690"/>
            </a:xfrm>
            <a:custGeom>
              <a:avLst/>
              <a:gdLst/>
              <a:ahLst/>
              <a:cxnLst/>
              <a:rect l="l" t="t" r="r" b="b"/>
              <a:pathLst>
                <a:path w="4445000" h="2218690">
                  <a:moveTo>
                    <a:pt x="4445000" y="1450340"/>
                  </a:moveTo>
                  <a:lnTo>
                    <a:pt x="4445000" y="2218690"/>
                  </a:lnTo>
                  <a:lnTo>
                    <a:pt x="2222500" y="768350"/>
                  </a:lnTo>
                  <a:lnTo>
                    <a:pt x="0" y="2218690"/>
                  </a:lnTo>
                  <a:lnTo>
                    <a:pt x="0" y="1450340"/>
                  </a:lnTo>
                  <a:lnTo>
                    <a:pt x="2222500" y="0"/>
                  </a:lnTo>
                  <a:close/>
                </a:path>
              </a:pathLst>
            </a:custGeom>
            <a:solidFill>
              <a:srgbClr val="ED811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445000" cy="5654040"/>
            </a:xfrm>
            <a:custGeom>
              <a:avLst/>
              <a:gdLst/>
              <a:ahLst/>
              <a:cxnLst/>
              <a:rect l="l" t="t" r="r" b="b"/>
              <a:pathLst>
                <a:path w="4445000" h="5654040">
                  <a:moveTo>
                    <a:pt x="4445000" y="0"/>
                  </a:moveTo>
                  <a:lnTo>
                    <a:pt x="4445000" y="5654040"/>
                  </a:lnTo>
                  <a:lnTo>
                    <a:pt x="2222500" y="4203700"/>
                  </a:lnTo>
                  <a:lnTo>
                    <a:pt x="0" y="5654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9F93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699272" y="3495675"/>
            <a:ext cx="10889456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Montserrat Extra-Bold"/>
              </a:rPr>
              <a:t>Conclusion &amp;</a:t>
            </a:r>
          </a:p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Montserrat Extra-Bold"/>
              </a:rPr>
              <a:t>Recommendation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01863" y="483123"/>
            <a:ext cx="9162597" cy="114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700"/>
              </a:lnSpc>
              <a:spcBef>
                <a:spcPct val="0"/>
              </a:spcBef>
            </a:pPr>
            <a:r>
              <a:rPr lang="en-US" sz="7909" dirty="0">
                <a:solidFill>
                  <a:srgbClr val="100F0D"/>
                </a:solidFill>
                <a:latin typeface="Montserrat Extra-Bold" panose="020B0604020202020204" charset="0"/>
              </a:rPr>
              <a:t>To </a:t>
            </a:r>
            <a:r>
              <a:rPr lang="en-US" sz="7909" dirty="0" smtClean="0">
                <a:solidFill>
                  <a:srgbClr val="100F0D"/>
                </a:solidFill>
                <a:latin typeface="Montserrat Extra-Bold" panose="020B0604020202020204" charset="0"/>
              </a:rPr>
              <a:t>conclude</a:t>
            </a:r>
            <a:r>
              <a:rPr lang="en-US" sz="7909" dirty="0">
                <a:solidFill>
                  <a:srgbClr val="100F0D"/>
                </a:solidFill>
                <a:latin typeface="Montserrat Extra-Bold" panose="020B0604020202020204" charset="0"/>
              </a:rPr>
              <a:t>...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362200" y="3086100"/>
            <a:ext cx="3200400" cy="2154883"/>
            <a:chOff x="351790" y="351790"/>
            <a:chExt cx="2940050" cy="2954020"/>
          </a:xfrm>
        </p:grpSpPr>
        <p:sp>
          <p:nvSpPr>
            <p:cNvPr id="4" name="Freeform 4"/>
            <p:cNvSpPr/>
            <p:nvPr/>
          </p:nvSpPr>
          <p:spPr>
            <a:xfrm>
              <a:off x="371964" y="1851483"/>
              <a:ext cx="3494266" cy="3041780"/>
            </a:xfrm>
            <a:custGeom>
              <a:avLst/>
              <a:gdLst/>
              <a:ahLst/>
              <a:cxnLst/>
              <a:rect l="l" t="t" r="r" b="b"/>
              <a:pathLst>
                <a:path w="3494266" h="3041780">
                  <a:moveTo>
                    <a:pt x="223465" y="1624837"/>
                  </a:moveTo>
                  <a:cubicBezTo>
                    <a:pt x="223465" y="1706900"/>
                    <a:pt x="173806" y="1772550"/>
                    <a:pt x="111732" y="1772550"/>
                  </a:cubicBezTo>
                  <a:cubicBezTo>
                    <a:pt x="49659" y="1772550"/>
                    <a:pt x="0" y="1706900"/>
                    <a:pt x="0" y="1624837"/>
                  </a:cubicBezTo>
                  <a:cubicBezTo>
                    <a:pt x="0" y="1542775"/>
                    <a:pt x="49659" y="1477125"/>
                    <a:pt x="111732" y="1477125"/>
                  </a:cubicBezTo>
                  <a:cubicBezTo>
                    <a:pt x="173806" y="1477125"/>
                    <a:pt x="223465" y="1542775"/>
                    <a:pt x="223465" y="1624837"/>
                  </a:cubicBezTo>
                  <a:close/>
                  <a:moveTo>
                    <a:pt x="1225953" y="0"/>
                  </a:moveTo>
                  <a:cubicBezTo>
                    <a:pt x="1163880" y="0"/>
                    <a:pt x="1114221" y="65650"/>
                    <a:pt x="1114221" y="147712"/>
                  </a:cubicBezTo>
                  <a:cubicBezTo>
                    <a:pt x="1114221" y="229775"/>
                    <a:pt x="1163880" y="295425"/>
                    <a:pt x="1225953" y="295425"/>
                  </a:cubicBezTo>
                  <a:cubicBezTo>
                    <a:pt x="1288027" y="295425"/>
                    <a:pt x="1337686" y="229775"/>
                    <a:pt x="1337686" y="147712"/>
                  </a:cubicBezTo>
                  <a:cubicBezTo>
                    <a:pt x="1337686" y="65650"/>
                    <a:pt x="1288027" y="0"/>
                    <a:pt x="1225953" y="0"/>
                  </a:cubicBezTo>
                  <a:close/>
                  <a:moveTo>
                    <a:pt x="2343278" y="0"/>
                  </a:moveTo>
                  <a:cubicBezTo>
                    <a:pt x="2281205" y="0"/>
                    <a:pt x="2231546" y="65650"/>
                    <a:pt x="2231546" y="147712"/>
                  </a:cubicBezTo>
                  <a:cubicBezTo>
                    <a:pt x="2231546" y="229775"/>
                    <a:pt x="2281205" y="295425"/>
                    <a:pt x="2343278" y="295425"/>
                  </a:cubicBezTo>
                  <a:cubicBezTo>
                    <a:pt x="2405352" y="295425"/>
                    <a:pt x="2455011" y="229775"/>
                    <a:pt x="2455011" y="147712"/>
                  </a:cubicBezTo>
                  <a:cubicBezTo>
                    <a:pt x="2455011" y="65650"/>
                    <a:pt x="2403800" y="0"/>
                    <a:pt x="2343278" y="0"/>
                  </a:cubicBezTo>
                  <a:close/>
                  <a:moveTo>
                    <a:pt x="3402826" y="1477125"/>
                  </a:moveTo>
                  <a:cubicBezTo>
                    <a:pt x="3352026" y="1477125"/>
                    <a:pt x="3311386" y="1542775"/>
                    <a:pt x="3311386" y="1624837"/>
                  </a:cubicBezTo>
                  <a:cubicBezTo>
                    <a:pt x="3311386" y="1706900"/>
                    <a:pt x="3352026" y="1772550"/>
                    <a:pt x="3402826" y="1772550"/>
                  </a:cubicBezTo>
                  <a:cubicBezTo>
                    <a:pt x="3453626" y="1772550"/>
                    <a:pt x="3494266" y="1706900"/>
                    <a:pt x="3494266" y="1624837"/>
                  </a:cubicBezTo>
                  <a:cubicBezTo>
                    <a:pt x="3494266" y="1542775"/>
                    <a:pt x="3453626" y="1477125"/>
                    <a:pt x="3402826" y="1477125"/>
                  </a:cubicBezTo>
                  <a:close/>
                  <a:moveTo>
                    <a:pt x="2343278" y="2858900"/>
                  </a:moveTo>
                  <a:cubicBezTo>
                    <a:pt x="2281205" y="2858900"/>
                    <a:pt x="2231546" y="2899539"/>
                    <a:pt x="2231546" y="2950339"/>
                  </a:cubicBezTo>
                  <a:cubicBezTo>
                    <a:pt x="2231546" y="3001139"/>
                    <a:pt x="2281205" y="3041780"/>
                    <a:pt x="2343278" y="3041780"/>
                  </a:cubicBezTo>
                  <a:cubicBezTo>
                    <a:pt x="2405352" y="3041780"/>
                    <a:pt x="2455011" y="3001139"/>
                    <a:pt x="2455011" y="2950339"/>
                  </a:cubicBezTo>
                  <a:cubicBezTo>
                    <a:pt x="2455011" y="2899539"/>
                    <a:pt x="2403800" y="2858900"/>
                    <a:pt x="2343278" y="2858900"/>
                  </a:cubicBezTo>
                  <a:close/>
                </a:path>
              </a:pathLst>
            </a:custGeom>
            <a:solidFill>
              <a:srgbClr val="ED811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51790" y="351790"/>
              <a:ext cx="3514440" cy="4555443"/>
            </a:xfrm>
            <a:custGeom>
              <a:avLst/>
              <a:gdLst/>
              <a:ahLst/>
              <a:cxnLst/>
              <a:rect l="l" t="t" r="r" b="b"/>
              <a:pathLst>
                <a:path w="3514440" h="4555443">
                  <a:moveTo>
                    <a:pt x="3511900" y="1546878"/>
                  </a:moveTo>
                  <a:lnTo>
                    <a:pt x="3449670" y="1647405"/>
                  </a:lnTo>
                  <a:lnTo>
                    <a:pt x="3511900" y="1747932"/>
                  </a:lnTo>
                  <a:lnTo>
                    <a:pt x="3485230" y="1791014"/>
                  </a:lnTo>
                  <a:lnTo>
                    <a:pt x="3423000" y="1690488"/>
                  </a:lnTo>
                  <a:lnTo>
                    <a:pt x="3362040" y="1791014"/>
                  </a:lnTo>
                  <a:lnTo>
                    <a:pt x="3335370" y="1747932"/>
                  </a:lnTo>
                  <a:lnTo>
                    <a:pt x="3397600" y="1647405"/>
                  </a:lnTo>
                  <a:lnTo>
                    <a:pt x="3335370" y="1546878"/>
                  </a:lnTo>
                  <a:lnTo>
                    <a:pt x="3362040" y="1503796"/>
                  </a:lnTo>
                  <a:lnTo>
                    <a:pt x="3423000" y="1604322"/>
                  </a:lnTo>
                  <a:lnTo>
                    <a:pt x="3485230" y="1503796"/>
                  </a:lnTo>
                  <a:lnTo>
                    <a:pt x="3511900" y="1546878"/>
                  </a:lnTo>
                  <a:close/>
                  <a:moveTo>
                    <a:pt x="3329020" y="172331"/>
                  </a:moveTo>
                  <a:cubicBezTo>
                    <a:pt x="3329020" y="90269"/>
                    <a:pt x="3369660" y="24619"/>
                    <a:pt x="3420460" y="24619"/>
                  </a:cubicBezTo>
                  <a:cubicBezTo>
                    <a:pt x="3471260" y="24619"/>
                    <a:pt x="3511900" y="90269"/>
                    <a:pt x="3511900" y="172331"/>
                  </a:cubicBezTo>
                  <a:cubicBezTo>
                    <a:pt x="3511900" y="254394"/>
                    <a:pt x="3471260" y="320044"/>
                    <a:pt x="3420460" y="320044"/>
                  </a:cubicBezTo>
                  <a:cubicBezTo>
                    <a:pt x="3369660" y="320044"/>
                    <a:pt x="3329020" y="254394"/>
                    <a:pt x="3329020" y="172331"/>
                  </a:cubicBezTo>
                  <a:close/>
                  <a:moveTo>
                    <a:pt x="3367120" y="172331"/>
                  </a:moveTo>
                  <a:cubicBezTo>
                    <a:pt x="3367120" y="219517"/>
                    <a:pt x="3391250" y="258497"/>
                    <a:pt x="3420460" y="258497"/>
                  </a:cubicBezTo>
                  <a:cubicBezTo>
                    <a:pt x="3449670" y="258497"/>
                    <a:pt x="3473800" y="219517"/>
                    <a:pt x="3473800" y="172331"/>
                  </a:cubicBezTo>
                  <a:cubicBezTo>
                    <a:pt x="3473800" y="125145"/>
                    <a:pt x="3449670" y="86166"/>
                    <a:pt x="3420460" y="86166"/>
                  </a:cubicBezTo>
                  <a:cubicBezTo>
                    <a:pt x="3391250" y="86166"/>
                    <a:pt x="3367120" y="125145"/>
                    <a:pt x="3367120" y="172331"/>
                  </a:cubicBezTo>
                  <a:close/>
                  <a:moveTo>
                    <a:pt x="17070" y="1647405"/>
                  </a:moveTo>
                  <a:cubicBezTo>
                    <a:pt x="17070" y="1565343"/>
                    <a:pt x="66729" y="1499693"/>
                    <a:pt x="128803" y="1499693"/>
                  </a:cubicBezTo>
                  <a:cubicBezTo>
                    <a:pt x="190876" y="1499693"/>
                    <a:pt x="240535" y="1565343"/>
                    <a:pt x="240535" y="1647405"/>
                  </a:cubicBezTo>
                  <a:cubicBezTo>
                    <a:pt x="240535" y="1729468"/>
                    <a:pt x="190876" y="1795118"/>
                    <a:pt x="128803" y="1795118"/>
                  </a:cubicBezTo>
                  <a:cubicBezTo>
                    <a:pt x="66729" y="1795118"/>
                    <a:pt x="17070" y="1729468"/>
                    <a:pt x="17070" y="1647405"/>
                  </a:cubicBezTo>
                  <a:close/>
                  <a:moveTo>
                    <a:pt x="63625" y="1647405"/>
                  </a:moveTo>
                  <a:cubicBezTo>
                    <a:pt x="63625" y="1694591"/>
                    <a:pt x="93110" y="1733571"/>
                    <a:pt x="128803" y="1733571"/>
                  </a:cubicBezTo>
                  <a:cubicBezTo>
                    <a:pt x="164495" y="1733571"/>
                    <a:pt x="193980" y="1694591"/>
                    <a:pt x="193980" y="1647405"/>
                  </a:cubicBezTo>
                  <a:cubicBezTo>
                    <a:pt x="193980" y="1600219"/>
                    <a:pt x="164495" y="1561239"/>
                    <a:pt x="128803" y="1561239"/>
                  </a:cubicBezTo>
                  <a:cubicBezTo>
                    <a:pt x="93110" y="1561239"/>
                    <a:pt x="63625" y="1600219"/>
                    <a:pt x="63625" y="1647405"/>
                  </a:cubicBezTo>
                  <a:close/>
                  <a:moveTo>
                    <a:pt x="153632" y="4343352"/>
                  </a:moveTo>
                  <a:lnTo>
                    <a:pt x="107077" y="4343352"/>
                  </a:lnTo>
                  <a:lnTo>
                    <a:pt x="107077" y="4430983"/>
                  </a:lnTo>
                  <a:lnTo>
                    <a:pt x="0" y="4430983"/>
                  </a:lnTo>
                  <a:lnTo>
                    <a:pt x="0" y="4469083"/>
                  </a:lnTo>
                  <a:lnTo>
                    <a:pt x="105525" y="4469083"/>
                  </a:lnTo>
                  <a:lnTo>
                    <a:pt x="105525" y="4555443"/>
                  </a:lnTo>
                  <a:lnTo>
                    <a:pt x="152080" y="4555443"/>
                  </a:lnTo>
                  <a:lnTo>
                    <a:pt x="152080" y="4467813"/>
                  </a:lnTo>
                  <a:lnTo>
                    <a:pt x="259157" y="4467813"/>
                  </a:lnTo>
                  <a:lnTo>
                    <a:pt x="259157" y="4429713"/>
                  </a:lnTo>
                  <a:lnTo>
                    <a:pt x="153632" y="4429713"/>
                  </a:lnTo>
                  <a:lnTo>
                    <a:pt x="153632" y="4343352"/>
                  </a:lnTo>
                  <a:close/>
                  <a:moveTo>
                    <a:pt x="57418" y="315941"/>
                  </a:moveTo>
                  <a:lnTo>
                    <a:pt x="133458" y="215414"/>
                  </a:lnTo>
                  <a:lnTo>
                    <a:pt x="209498" y="315941"/>
                  </a:lnTo>
                  <a:lnTo>
                    <a:pt x="240535" y="272858"/>
                  </a:lnTo>
                  <a:lnTo>
                    <a:pt x="166047" y="172331"/>
                  </a:lnTo>
                  <a:lnTo>
                    <a:pt x="240535" y="71805"/>
                  </a:lnTo>
                  <a:lnTo>
                    <a:pt x="207947" y="28722"/>
                  </a:lnTo>
                  <a:lnTo>
                    <a:pt x="133458" y="129248"/>
                  </a:lnTo>
                  <a:lnTo>
                    <a:pt x="58970" y="28722"/>
                  </a:lnTo>
                  <a:lnTo>
                    <a:pt x="26381" y="71805"/>
                  </a:lnTo>
                  <a:lnTo>
                    <a:pt x="100870" y="170280"/>
                  </a:lnTo>
                  <a:lnTo>
                    <a:pt x="24829" y="272858"/>
                  </a:lnTo>
                  <a:lnTo>
                    <a:pt x="57418" y="315941"/>
                  </a:lnTo>
                  <a:close/>
                  <a:moveTo>
                    <a:pt x="3514440" y="4450032"/>
                  </a:moveTo>
                  <a:cubicBezTo>
                    <a:pt x="3514440" y="4500832"/>
                    <a:pt x="3473800" y="4541473"/>
                    <a:pt x="3423000" y="4541473"/>
                  </a:cubicBezTo>
                  <a:cubicBezTo>
                    <a:pt x="3372200" y="4541473"/>
                    <a:pt x="3331560" y="4500832"/>
                    <a:pt x="3331560" y="4450032"/>
                  </a:cubicBezTo>
                  <a:cubicBezTo>
                    <a:pt x="3331560" y="4399232"/>
                    <a:pt x="3372200" y="4358593"/>
                    <a:pt x="3423000" y="4358593"/>
                  </a:cubicBezTo>
                  <a:cubicBezTo>
                    <a:pt x="3473800" y="4358593"/>
                    <a:pt x="3514440" y="4399232"/>
                    <a:pt x="3514440" y="4450032"/>
                  </a:cubicBezTo>
                  <a:close/>
                  <a:moveTo>
                    <a:pt x="3476340" y="4450032"/>
                  </a:moveTo>
                  <a:cubicBezTo>
                    <a:pt x="3476340" y="4420823"/>
                    <a:pt x="3452210" y="4396693"/>
                    <a:pt x="3423000" y="4396693"/>
                  </a:cubicBezTo>
                  <a:cubicBezTo>
                    <a:pt x="3393790" y="4396693"/>
                    <a:pt x="3369660" y="4420823"/>
                    <a:pt x="3369660" y="4450032"/>
                  </a:cubicBezTo>
                  <a:cubicBezTo>
                    <a:pt x="3369660" y="4479243"/>
                    <a:pt x="3393790" y="4503373"/>
                    <a:pt x="3423000" y="4503373"/>
                  </a:cubicBezTo>
                  <a:cubicBezTo>
                    <a:pt x="3452210" y="4503373"/>
                    <a:pt x="3476340" y="4479243"/>
                    <a:pt x="3476340" y="4450032"/>
                  </a:cubicBezTo>
                  <a:close/>
                  <a:moveTo>
                    <a:pt x="2437941" y="2980921"/>
                  </a:moveTo>
                  <a:lnTo>
                    <a:pt x="2361901" y="3081448"/>
                  </a:lnTo>
                  <a:lnTo>
                    <a:pt x="2287412" y="2980921"/>
                  </a:lnTo>
                  <a:lnTo>
                    <a:pt x="2254824" y="3024004"/>
                  </a:lnTo>
                  <a:lnTo>
                    <a:pt x="2330864" y="3124530"/>
                  </a:lnTo>
                  <a:lnTo>
                    <a:pt x="2254824" y="3225057"/>
                  </a:lnTo>
                  <a:lnTo>
                    <a:pt x="2287412" y="3268140"/>
                  </a:lnTo>
                  <a:lnTo>
                    <a:pt x="2361901" y="3167613"/>
                  </a:lnTo>
                  <a:lnTo>
                    <a:pt x="2437941" y="3268140"/>
                  </a:lnTo>
                  <a:lnTo>
                    <a:pt x="2470529" y="3225057"/>
                  </a:lnTo>
                  <a:lnTo>
                    <a:pt x="2394489" y="3124530"/>
                  </a:lnTo>
                  <a:lnTo>
                    <a:pt x="2470529" y="3024004"/>
                  </a:lnTo>
                  <a:lnTo>
                    <a:pt x="2437941" y="2980921"/>
                  </a:lnTo>
                  <a:close/>
                  <a:moveTo>
                    <a:pt x="2386730" y="0"/>
                  </a:moveTo>
                  <a:lnTo>
                    <a:pt x="2340175" y="0"/>
                  </a:lnTo>
                  <a:lnTo>
                    <a:pt x="2340175" y="141558"/>
                  </a:lnTo>
                  <a:lnTo>
                    <a:pt x="2234650" y="141558"/>
                  </a:lnTo>
                  <a:lnTo>
                    <a:pt x="2234650" y="203105"/>
                  </a:lnTo>
                  <a:lnTo>
                    <a:pt x="2338623" y="203105"/>
                  </a:lnTo>
                  <a:lnTo>
                    <a:pt x="2338623" y="342611"/>
                  </a:lnTo>
                  <a:lnTo>
                    <a:pt x="2385178" y="342611"/>
                  </a:lnTo>
                  <a:lnTo>
                    <a:pt x="2385178" y="201053"/>
                  </a:lnTo>
                  <a:lnTo>
                    <a:pt x="2493807" y="201053"/>
                  </a:lnTo>
                  <a:lnTo>
                    <a:pt x="2493807" y="139506"/>
                  </a:lnTo>
                  <a:lnTo>
                    <a:pt x="2386730" y="139506"/>
                  </a:lnTo>
                  <a:lnTo>
                    <a:pt x="2386730" y="0"/>
                  </a:lnTo>
                  <a:close/>
                  <a:moveTo>
                    <a:pt x="1357860" y="3124530"/>
                  </a:moveTo>
                  <a:cubicBezTo>
                    <a:pt x="1357860" y="3206593"/>
                    <a:pt x="1308201" y="3272243"/>
                    <a:pt x="1246127" y="3272243"/>
                  </a:cubicBezTo>
                  <a:cubicBezTo>
                    <a:pt x="1184054" y="3272243"/>
                    <a:pt x="1134395" y="3206593"/>
                    <a:pt x="1134395" y="3124530"/>
                  </a:cubicBezTo>
                  <a:cubicBezTo>
                    <a:pt x="1134395" y="3042468"/>
                    <a:pt x="1184054" y="2976818"/>
                    <a:pt x="1246127" y="2976818"/>
                  </a:cubicBezTo>
                  <a:cubicBezTo>
                    <a:pt x="1308201" y="2976818"/>
                    <a:pt x="1357860" y="3042468"/>
                    <a:pt x="1357860" y="3124530"/>
                  </a:cubicBezTo>
                  <a:close/>
                  <a:moveTo>
                    <a:pt x="1311305" y="3124530"/>
                  </a:moveTo>
                  <a:cubicBezTo>
                    <a:pt x="1311305" y="3077344"/>
                    <a:pt x="1281820" y="3038365"/>
                    <a:pt x="1246127" y="3038365"/>
                  </a:cubicBezTo>
                  <a:cubicBezTo>
                    <a:pt x="1210435" y="3038365"/>
                    <a:pt x="1180950" y="3077344"/>
                    <a:pt x="1180950" y="3124530"/>
                  </a:cubicBezTo>
                  <a:cubicBezTo>
                    <a:pt x="1180950" y="3171716"/>
                    <a:pt x="1210435" y="3210696"/>
                    <a:pt x="1246127" y="3210696"/>
                  </a:cubicBezTo>
                  <a:cubicBezTo>
                    <a:pt x="1281820" y="3210696"/>
                    <a:pt x="1311305" y="3171716"/>
                    <a:pt x="1311305" y="3124530"/>
                  </a:cubicBezTo>
                  <a:close/>
                  <a:moveTo>
                    <a:pt x="1360964" y="172331"/>
                  </a:moveTo>
                  <a:cubicBezTo>
                    <a:pt x="1360964" y="254394"/>
                    <a:pt x="1311305" y="320044"/>
                    <a:pt x="1249231" y="320044"/>
                  </a:cubicBezTo>
                  <a:cubicBezTo>
                    <a:pt x="1187158" y="320044"/>
                    <a:pt x="1137499" y="254394"/>
                    <a:pt x="1137499" y="172331"/>
                  </a:cubicBezTo>
                  <a:cubicBezTo>
                    <a:pt x="1137499" y="90269"/>
                    <a:pt x="1188709" y="24619"/>
                    <a:pt x="1249231" y="24619"/>
                  </a:cubicBezTo>
                  <a:cubicBezTo>
                    <a:pt x="1311305" y="24619"/>
                    <a:pt x="1360964" y="90269"/>
                    <a:pt x="1360964" y="172331"/>
                  </a:cubicBezTo>
                  <a:close/>
                  <a:moveTo>
                    <a:pt x="1314408" y="172331"/>
                  </a:moveTo>
                  <a:cubicBezTo>
                    <a:pt x="1314408" y="125145"/>
                    <a:pt x="1284923" y="86166"/>
                    <a:pt x="1249231" y="86166"/>
                  </a:cubicBezTo>
                  <a:cubicBezTo>
                    <a:pt x="1213539" y="86166"/>
                    <a:pt x="1184054" y="125145"/>
                    <a:pt x="1184054" y="172331"/>
                  </a:cubicBezTo>
                  <a:cubicBezTo>
                    <a:pt x="1184054" y="219517"/>
                    <a:pt x="1213539" y="258497"/>
                    <a:pt x="1249231" y="258497"/>
                  </a:cubicBezTo>
                  <a:cubicBezTo>
                    <a:pt x="1284923" y="258497"/>
                    <a:pt x="1314408" y="219517"/>
                    <a:pt x="1314408" y="172331"/>
                  </a:cubicBezTo>
                  <a:close/>
                  <a:moveTo>
                    <a:pt x="1322168" y="4359862"/>
                  </a:moveTo>
                  <a:lnTo>
                    <a:pt x="1247679" y="4422093"/>
                  </a:lnTo>
                  <a:lnTo>
                    <a:pt x="1171639" y="4359862"/>
                  </a:lnTo>
                  <a:lnTo>
                    <a:pt x="1139051" y="4386532"/>
                  </a:lnTo>
                  <a:lnTo>
                    <a:pt x="1215091" y="4448762"/>
                  </a:lnTo>
                  <a:lnTo>
                    <a:pt x="1139051" y="4510993"/>
                  </a:lnTo>
                  <a:lnTo>
                    <a:pt x="1171639" y="4537662"/>
                  </a:lnTo>
                  <a:lnTo>
                    <a:pt x="1247679" y="4475432"/>
                  </a:lnTo>
                  <a:lnTo>
                    <a:pt x="1322168" y="4537662"/>
                  </a:lnTo>
                  <a:lnTo>
                    <a:pt x="1354756" y="4510993"/>
                  </a:lnTo>
                  <a:lnTo>
                    <a:pt x="1278716" y="4448762"/>
                  </a:lnTo>
                  <a:lnTo>
                    <a:pt x="1354756" y="4386532"/>
                  </a:lnTo>
                  <a:lnTo>
                    <a:pt x="1322168" y="4359862"/>
                  </a:lnTo>
                  <a:close/>
                </a:path>
              </a:pathLst>
            </a:custGeom>
            <a:solidFill>
              <a:srgbClr val="100F0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7306606" y="1994147"/>
            <a:ext cx="10026314" cy="5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29"/>
              </a:lnSpc>
            </a:pPr>
            <a:r>
              <a:rPr lang="en-US" sz="2878" dirty="0">
                <a:solidFill>
                  <a:srgbClr val="100F0D"/>
                </a:solidFill>
                <a:latin typeface="Montserrat Classic Bold"/>
              </a:rPr>
              <a:t>Random Forest is the best go-to prediction 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55189" y="2601071"/>
            <a:ext cx="9609271" cy="134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400" dirty="0">
                <a:solidFill>
                  <a:srgbClr val="100F0D"/>
                </a:solidFill>
                <a:latin typeface="Montserrat" panose="020B0604020202020204" charset="0"/>
              </a:rPr>
              <a:t>Model can be </a:t>
            </a:r>
            <a:r>
              <a:rPr lang="en-US" sz="2400" dirty="0" err="1">
                <a:solidFill>
                  <a:srgbClr val="100F0D"/>
                </a:solidFill>
                <a:latin typeface="Montserrat" panose="020B0604020202020204" charset="0"/>
              </a:rPr>
              <a:t>utilised</a:t>
            </a:r>
            <a:r>
              <a:rPr lang="en-US" sz="2400" dirty="0">
                <a:solidFill>
                  <a:srgbClr val="100F0D"/>
                </a:solidFill>
                <a:latin typeface="Montserrat" panose="020B0604020202020204" charset="0"/>
              </a:rPr>
              <a:t> to help the bank's call center to prioritize the call for potential clients and maximize the conversion rate - all while managing minimum cost on marketing.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16039" y="4656227"/>
            <a:ext cx="6190258" cy="58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00F0D"/>
                </a:solidFill>
                <a:latin typeface="Montserrat Classic"/>
              </a:rPr>
              <a:t>As mentioned in evaluation...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58981" y="5414061"/>
            <a:ext cx="11048360" cy="3460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100F0D"/>
                </a:solidFill>
                <a:latin typeface="Montserrat"/>
              </a:rPr>
              <a:t>Using the model can: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100F0D"/>
                </a:solidFill>
                <a:latin typeface="Montserrat"/>
              </a:rPr>
              <a:t>Acquire previously falsely identified potential clients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100F0D"/>
                </a:solidFill>
                <a:latin typeface="Montserrat"/>
              </a:rPr>
              <a:t>Bring additional revenue of approximately ~$3,300 while maintaining conversion rate quality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100F0D"/>
                </a:solidFill>
                <a:latin typeface="Montserrat"/>
              </a:rPr>
              <a:t>Avoid spending an additional marketing cost of $1,491 for falsely predicted clients 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100F0D"/>
                </a:solidFill>
                <a:latin typeface="Montserrat"/>
              </a:rPr>
              <a:t>Generate about 2x more revenue to the bank</a:t>
            </a:r>
          </a:p>
        </p:txBody>
      </p:sp>
      <p:pic>
        <p:nvPicPr>
          <p:cNvPr id="12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238236" y="3940862"/>
            <a:ext cx="6994750" cy="5735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59776"/>
            <a:ext cx="12069257" cy="669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0000"/>
                </a:solidFill>
                <a:latin typeface="Montserrat"/>
              </a:rPr>
              <a:t>By allowing banks to hold onto a deposit for a specific amount of time, they can invest in higher gain financial products in order to make a profit.</a:t>
            </a:r>
          </a:p>
          <a:p>
            <a:pPr algn="just">
              <a:lnSpc>
                <a:spcPts val="5880"/>
              </a:lnSpc>
            </a:pPr>
            <a:endParaRPr lang="en-US" sz="4200" dirty="0">
              <a:solidFill>
                <a:srgbClr val="000000"/>
              </a:solidFill>
              <a:latin typeface="Montserrat"/>
            </a:endParaRPr>
          </a:p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0000"/>
                </a:solidFill>
                <a:latin typeface="Montserrat"/>
              </a:rPr>
              <a:t>They can also hold a better chance to persuade term deposit clients into buying other products such as funds or insurance to further increase their revenues.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1785828" y="3310711"/>
            <a:ext cx="6237014" cy="675267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4604442" y="-1845214"/>
            <a:ext cx="3350908" cy="3616225"/>
            <a:chOff x="0" y="0"/>
            <a:chExt cx="5765800" cy="62223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65800" cy="6222322"/>
            </a:xfrm>
            <a:custGeom>
              <a:avLst/>
              <a:gdLst/>
              <a:ahLst/>
              <a:cxnLst/>
              <a:rect l="l" t="t" r="r" b="b"/>
              <a:pathLst>
                <a:path w="5765800" h="6222322">
                  <a:moveTo>
                    <a:pt x="5765800" y="0"/>
                  </a:moveTo>
                  <a:lnTo>
                    <a:pt x="5765800" y="6219782"/>
                  </a:lnTo>
                  <a:lnTo>
                    <a:pt x="5406390" y="5728292"/>
                  </a:lnTo>
                  <a:lnTo>
                    <a:pt x="5050790" y="6222322"/>
                  </a:lnTo>
                  <a:lnTo>
                    <a:pt x="5043170" y="6222322"/>
                  </a:lnTo>
                  <a:lnTo>
                    <a:pt x="4686300" y="5728292"/>
                  </a:lnTo>
                  <a:lnTo>
                    <a:pt x="4330700" y="6222322"/>
                  </a:lnTo>
                  <a:lnTo>
                    <a:pt x="4323080" y="6222322"/>
                  </a:lnTo>
                  <a:lnTo>
                    <a:pt x="3967480" y="5728292"/>
                  </a:lnTo>
                  <a:lnTo>
                    <a:pt x="3611880" y="6222322"/>
                  </a:lnTo>
                  <a:lnTo>
                    <a:pt x="3604260" y="6222322"/>
                  </a:lnTo>
                  <a:lnTo>
                    <a:pt x="3248660" y="5728292"/>
                  </a:lnTo>
                  <a:lnTo>
                    <a:pt x="2893060" y="6222322"/>
                  </a:lnTo>
                  <a:lnTo>
                    <a:pt x="2885440" y="6222322"/>
                  </a:lnTo>
                  <a:lnTo>
                    <a:pt x="2528570" y="5728292"/>
                  </a:lnTo>
                  <a:lnTo>
                    <a:pt x="2172970" y="6222322"/>
                  </a:lnTo>
                  <a:lnTo>
                    <a:pt x="2165350" y="6222322"/>
                  </a:lnTo>
                  <a:lnTo>
                    <a:pt x="1809750" y="5728292"/>
                  </a:lnTo>
                  <a:lnTo>
                    <a:pt x="1452880" y="6222322"/>
                  </a:lnTo>
                  <a:lnTo>
                    <a:pt x="1446530" y="6222322"/>
                  </a:lnTo>
                  <a:lnTo>
                    <a:pt x="1089660" y="5728292"/>
                  </a:lnTo>
                  <a:lnTo>
                    <a:pt x="734060" y="6222322"/>
                  </a:lnTo>
                  <a:lnTo>
                    <a:pt x="725170" y="6222322"/>
                  </a:lnTo>
                  <a:lnTo>
                    <a:pt x="290830" y="5740992"/>
                  </a:lnTo>
                  <a:lnTo>
                    <a:pt x="1270" y="6222322"/>
                  </a:lnTo>
                  <a:lnTo>
                    <a:pt x="0" y="6222322"/>
                  </a:lnTo>
                  <a:lnTo>
                    <a:pt x="2540" y="4983624"/>
                  </a:lnTo>
                  <a:lnTo>
                    <a:pt x="7620" y="1190311"/>
                  </a:lnTo>
                  <a:lnTo>
                    <a:pt x="10160" y="0"/>
                  </a:lnTo>
                  <a:lnTo>
                    <a:pt x="5765800" y="0"/>
                  </a:lnTo>
                  <a:close/>
                </a:path>
              </a:pathLst>
            </a:custGeom>
            <a:solidFill>
              <a:srgbClr val="1E7066">
                <a:alpha val="72941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15918" y="570960"/>
            <a:ext cx="5350818" cy="1200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Montserrat Classic Bold"/>
              </a:rPr>
              <a:t>In essence...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2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2380035" y="0"/>
            <a:ext cx="6185994" cy="51512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363101" y="6018890"/>
            <a:ext cx="4140044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95350"/>
            <a:ext cx="6957715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Montserrat Extra-Bold"/>
              </a:rPr>
              <a:t>Improvements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59799" y="2856484"/>
            <a:ext cx="10920235" cy="58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Addressing the low precision and f1-scores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26297" y="3918870"/>
            <a:ext cx="10920235" cy="2398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Montserrat"/>
              </a:rPr>
              <a:t>Implementing some more advanced techniques such as dimensionality reduction, ensemble learning and deep learning may contribute to the model's performance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38335" y="6672750"/>
            <a:ext cx="11790754" cy="1792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3608" lvl="1" indent="-366804">
              <a:lnSpc>
                <a:spcPts val="4757"/>
              </a:lnSpc>
              <a:buFont typeface="Arial"/>
              <a:buChar char="•"/>
            </a:pPr>
            <a:r>
              <a:rPr lang="en-US" sz="3397" dirty="0">
                <a:solidFill>
                  <a:srgbClr val="000000"/>
                </a:solidFill>
                <a:latin typeface="Montserrat"/>
              </a:rPr>
              <a:t>Leveling the imbalanced data (e.g. there were less data on clients who agreed to make a term deposit) to improve its overall performance further</a:t>
            </a: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2087162" y="5525790"/>
            <a:ext cx="5832143" cy="442182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1619802" y="492343"/>
            <a:ext cx="5758626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15918" y="1104900"/>
            <a:ext cx="10591102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50"/>
              </a:lnSpc>
            </a:pPr>
            <a:r>
              <a:rPr lang="en-US" sz="8499" dirty="0">
                <a:solidFill>
                  <a:srgbClr val="100F0D"/>
                </a:solidFill>
                <a:latin typeface="Montserrat Classic Bold"/>
              </a:rPr>
              <a:t>Recommendations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830215"/>
            <a:ext cx="10591102" cy="532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00F0D"/>
                </a:solidFill>
                <a:latin typeface="Montserrat Classic"/>
              </a:rPr>
              <a:t>Making 'Job' specification a mandatory column for clients to fill in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00F0D"/>
                </a:solidFill>
                <a:latin typeface="Montserrat Classic"/>
              </a:rPr>
              <a:t>Tune the campaign according to the national econometrics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00F0D"/>
                </a:solidFill>
                <a:latin typeface="Montserrat Classic"/>
              </a:rPr>
              <a:t>Always contact clients by cellphone when possible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00F0D"/>
                </a:solidFill>
                <a:latin typeface="Montserrat Classic"/>
              </a:rPr>
              <a:t>Creating a loyalty program for existing clients by giving them some bonuses and unique offers. Data shows that loyal clients, or clients with frequent past contacts are more likely to buy products/have higher conversion rate in making a term deposit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915824" y="2939702"/>
            <a:ext cx="5777748" cy="5657850"/>
            <a:chOff x="-72390" y="7620"/>
            <a:chExt cx="6487160" cy="6352540"/>
          </a:xfrm>
        </p:grpSpPr>
        <p:sp>
          <p:nvSpPr>
            <p:cNvPr id="3" name="Freeform 3"/>
            <p:cNvSpPr/>
            <p:nvPr/>
          </p:nvSpPr>
          <p:spPr>
            <a:xfrm>
              <a:off x="-72390" y="7620"/>
              <a:ext cx="6487160" cy="6352540"/>
            </a:xfrm>
            <a:custGeom>
              <a:avLst/>
              <a:gdLst/>
              <a:ahLst/>
              <a:cxnLst/>
              <a:rect l="l" t="t" r="r" b="b"/>
              <a:pathLst>
                <a:path w="6487160" h="6352540">
                  <a:moveTo>
                    <a:pt x="6322060" y="3176270"/>
                  </a:moveTo>
                  <a:cubicBezTo>
                    <a:pt x="6322060" y="2844800"/>
                    <a:pt x="6487160" y="2493010"/>
                    <a:pt x="6385560" y="2194560"/>
                  </a:cubicBezTo>
                  <a:cubicBezTo>
                    <a:pt x="6281420" y="1884680"/>
                    <a:pt x="5928360" y="1694180"/>
                    <a:pt x="5734050" y="1436370"/>
                  </a:cubicBezTo>
                  <a:cubicBezTo>
                    <a:pt x="5537200" y="1176020"/>
                    <a:pt x="5455920" y="796290"/>
                    <a:pt x="5185410" y="607060"/>
                  </a:cubicBezTo>
                  <a:cubicBezTo>
                    <a:pt x="4917440" y="420370"/>
                    <a:pt x="4517390" y="462280"/>
                    <a:pt x="4196080" y="360680"/>
                  </a:cubicBezTo>
                  <a:cubicBezTo>
                    <a:pt x="3884930" y="264160"/>
                    <a:pt x="3589020" y="0"/>
                    <a:pt x="3244850" y="0"/>
                  </a:cubicBezTo>
                  <a:cubicBezTo>
                    <a:pt x="2900680" y="0"/>
                    <a:pt x="2603500" y="262890"/>
                    <a:pt x="2293620" y="360680"/>
                  </a:cubicBezTo>
                  <a:cubicBezTo>
                    <a:pt x="1972310" y="461010"/>
                    <a:pt x="1570990" y="419100"/>
                    <a:pt x="1303020" y="607060"/>
                  </a:cubicBezTo>
                  <a:cubicBezTo>
                    <a:pt x="1032510" y="796290"/>
                    <a:pt x="951230" y="1176020"/>
                    <a:pt x="754380" y="1436370"/>
                  </a:cubicBezTo>
                  <a:cubicBezTo>
                    <a:pt x="558800" y="1694180"/>
                    <a:pt x="207010" y="1884680"/>
                    <a:pt x="101600" y="2194560"/>
                  </a:cubicBezTo>
                  <a:cubicBezTo>
                    <a:pt x="1270" y="2493010"/>
                    <a:pt x="165100" y="2844800"/>
                    <a:pt x="165100" y="3176270"/>
                  </a:cubicBezTo>
                  <a:cubicBezTo>
                    <a:pt x="165100" y="3507740"/>
                    <a:pt x="0" y="3859530"/>
                    <a:pt x="101600" y="4157980"/>
                  </a:cubicBezTo>
                  <a:cubicBezTo>
                    <a:pt x="205740" y="4467860"/>
                    <a:pt x="558800" y="4658360"/>
                    <a:pt x="753110" y="4916170"/>
                  </a:cubicBezTo>
                  <a:cubicBezTo>
                    <a:pt x="949960" y="5176520"/>
                    <a:pt x="1031240" y="5556250"/>
                    <a:pt x="1301750" y="5745480"/>
                  </a:cubicBezTo>
                  <a:cubicBezTo>
                    <a:pt x="1569720" y="5933440"/>
                    <a:pt x="1969770" y="5891530"/>
                    <a:pt x="2292350" y="5991860"/>
                  </a:cubicBezTo>
                  <a:cubicBezTo>
                    <a:pt x="2603500" y="6088380"/>
                    <a:pt x="2899410" y="6352540"/>
                    <a:pt x="3243580" y="6352540"/>
                  </a:cubicBezTo>
                  <a:cubicBezTo>
                    <a:pt x="3587750" y="6352540"/>
                    <a:pt x="3884930" y="6089650"/>
                    <a:pt x="4194810" y="5991860"/>
                  </a:cubicBezTo>
                  <a:cubicBezTo>
                    <a:pt x="4516120" y="5891530"/>
                    <a:pt x="4917440" y="5933440"/>
                    <a:pt x="5185410" y="5745480"/>
                  </a:cubicBezTo>
                  <a:cubicBezTo>
                    <a:pt x="5455920" y="5556250"/>
                    <a:pt x="5537200" y="5176520"/>
                    <a:pt x="5734050" y="4916170"/>
                  </a:cubicBezTo>
                  <a:cubicBezTo>
                    <a:pt x="5929630" y="4658360"/>
                    <a:pt x="6281420" y="4467860"/>
                    <a:pt x="6385560" y="4157980"/>
                  </a:cubicBezTo>
                  <a:cubicBezTo>
                    <a:pt x="6487160" y="3858260"/>
                    <a:pt x="6322060" y="3506470"/>
                    <a:pt x="6322060" y="3176270"/>
                  </a:cubicBezTo>
                  <a:close/>
                </a:path>
              </a:pathLst>
            </a:custGeom>
            <a:solidFill>
              <a:srgbClr val="EE8F42">
                <a:alpha val="81961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182663" y="1028700"/>
            <a:ext cx="5657850" cy="5657850"/>
            <a:chOff x="0" y="0"/>
            <a:chExt cx="2787650" cy="27876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9E5B1D">
                <a:alpha val="25882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4712910" y="1590379"/>
            <a:ext cx="8862179" cy="71062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73066" y="-1681605"/>
            <a:ext cx="3141560" cy="4539105"/>
            <a:chOff x="0" y="0"/>
            <a:chExt cx="4445000" cy="6422390"/>
          </a:xfrm>
        </p:grpSpPr>
        <p:sp>
          <p:nvSpPr>
            <p:cNvPr id="3" name="Freeform 3"/>
            <p:cNvSpPr/>
            <p:nvPr/>
          </p:nvSpPr>
          <p:spPr>
            <a:xfrm>
              <a:off x="0" y="4203700"/>
              <a:ext cx="4445000" cy="2218690"/>
            </a:xfrm>
            <a:custGeom>
              <a:avLst/>
              <a:gdLst/>
              <a:ahLst/>
              <a:cxnLst/>
              <a:rect l="l" t="t" r="r" b="b"/>
              <a:pathLst>
                <a:path w="4445000" h="2218690">
                  <a:moveTo>
                    <a:pt x="4445000" y="1450340"/>
                  </a:moveTo>
                  <a:lnTo>
                    <a:pt x="4445000" y="2218690"/>
                  </a:lnTo>
                  <a:lnTo>
                    <a:pt x="2222500" y="768350"/>
                  </a:lnTo>
                  <a:lnTo>
                    <a:pt x="0" y="2218690"/>
                  </a:lnTo>
                  <a:lnTo>
                    <a:pt x="0" y="1450340"/>
                  </a:lnTo>
                  <a:lnTo>
                    <a:pt x="2222500" y="0"/>
                  </a:lnTo>
                  <a:close/>
                </a:path>
              </a:pathLst>
            </a:custGeom>
            <a:solidFill>
              <a:srgbClr val="ED811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445000" cy="5654040"/>
            </a:xfrm>
            <a:custGeom>
              <a:avLst/>
              <a:gdLst/>
              <a:ahLst/>
              <a:cxnLst/>
              <a:rect l="l" t="t" r="r" b="b"/>
              <a:pathLst>
                <a:path w="4445000" h="5654040">
                  <a:moveTo>
                    <a:pt x="4445000" y="0"/>
                  </a:moveTo>
                  <a:lnTo>
                    <a:pt x="4445000" y="5654040"/>
                  </a:lnTo>
                  <a:lnTo>
                    <a:pt x="2222500" y="4203700"/>
                  </a:lnTo>
                  <a:lnTo>
                    <a:pt x="0" y="5654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9F93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158678" y="3495675"/>
            <a:ext cx="11970644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Montserrat Extra-Bold"/>
              </a:rPr>
              <a:t>Problem Statement</a:t>
            </a:r>
          </a:p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Montserrat Extra-Bold"/>
              </a:rPr>
              <a:t>&amp; Goals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B7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FFFCF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2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75217" y="1778950"/>
            <a:ext cx="4288568" cy="42885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3042087" y="4960023"/>
            <a:ext cx="4460488" cy="4114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852935" y="3026987"/>
            <a:ext cx="5438129" cy="4233025"/>
            <a:chOff x="0" y="0"/>
            <a:chExt cx="7250839" cy="5644034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7250839" cy="2844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6999" spc="209" dirty="0">
                  <a:solidFill>
                    <a:srgbClr val="100F0D"/>
                  </a:solidFill>
                  <a:latin typeface="Montserrat Extra-Bold Bold"/>
                </a:rPr>
                <a:t>Problem</a:t>
              </a:r>
              <a:r>
                <a:rPr lang="en-US" sz="6999" u="sng" spc="209" dirty="0">
                  <a:solidFill>
                    <a:srgbClr val="100F0D"/>
                  </a:solidFill>
                  <a:latin typeface="Montserrat Extra-Bold Bold"/>
                </a:rPr>
                <a:t> Statement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379836"/>
              <a:ext cx="7250839" cy="2264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80"/>
                </a:lnSpc>
              </a:pPr>
              <a:r>
                <a:rPr lang="en-US" sz="2600" spc="78" dirty="0">
                  <a:solidFill>
                    <a:srgbClr val="100F0D"/>
                  </a:solidFill>
                  <a:latin typeface="Montserrat Classic Bold"/>
                </a:rPr>
                <a:t>Portugal Bank sees a potential decline in revenue as clients are not depositing into the bank as frequently as before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83568" y="3026987"/>
            <a:ext cx="6225983" cy="4672595"/>
            <a:chOff x="0" y="0"/>
            <a:chExt cx="8301311" cy="6230127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8301311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u="sng" spc="240">
                  <a:solidFill>
                    <a:srgbClr val="100F0D"/>
                  </a:solidFill>
                  <a:latin typeface="Montserrat Extra-Bold Bold"/>
                </a:rPr>
                <a:t>Objectives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160636"/>
              <a:ext cx="8301311" cy="4069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>
                <a:lnSpc>
                  <a:spcPts val="3380"/>
                </a:lnSpc>
                <a:buFont typeface="Arial"/>
                <a:buChar char="•"/>
              </a:pPr>
              <a:r>
                <a:rPr lang="en-US" sz="2600" spc="78" dirty="0" smtClean="0">
                  <a:solidFill>
                    <a:srgbClr val="100F0D"/>
                  </a:solidFill>
                  <a:latin typeface="Montserrat Classic Bold"/>
                </a:rPr>
                <a:t>Identify target customers with higher conversion rate</a:t>
              </a:r>
            </a:p>
            <a:p>
              <a:pPr marL="561341" lvl="1" indent="-280670">
                <a:lnSpc>
                  <a:spcPts val="3380"/>
                </a:lnSpc>
                <a:buFont typeface="Arial"/>
                <a:buChar char="•"/>
              </a:pPr>
              <a:r>
                <a:rPr lang="en-US" sz="2600" spc="78" dirty="0" smtClean="0">
                  <a:solidFill>
                    <a:srgbClr val="100F0D"/>
                  </a:solidFill>
                  <a:latin typeface="Montserrat Classic Bold"/>
                </a:rPr>
                <a:t>Minimize marketing costs by mainly focusing on target customers</a:t>
              </a:r>
            </a:p>
            <a:p>
              <a:pPr marL="561341" lvl="1" indent="-280670">
                <a:lnSpc>
                  <a:spcPts val="3380"/>
                </a:lnSpc>
                <a:buFont typeface="Arial"/>
                <a:buChar char="•"/>
              </a:pPr>
              <a:r>
                <a:rPr lang="en-US" sz="2600" b="1" dirty="0">
                  <a:latin typeface="Montserrat Classic" panose="020B0604020202020204" charset="0"/>
                </a:rPr>
                <a:t>Appropriate funds and labor allocations</a:t>
              </a:r>
              <a:endParaRPr lang="en-US" sz="2600" b="1" spc="78" dirty="0">
                <a:solidFill>
                  <a:srgbClr val="100F0D"/>
                </a:solidFill>
                <a:latin typeface="Montserrat Classic" panose="020B060402020202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292869" y="1313453"/>
            <a:ext cx="7212418" cy="721241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01551" y="3590032"/>
            <a:ext cx="5595055" cy="264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0"/>
              </a:lnSpc>
            </a:pPr>
            <a:r>
              <a:rPr lang="en-US" sz="5775" spc="-57" dirty="0">
                <a:solidFill>
                  <a:srgbClr val="292626"/>
                </a:solidFill>
                <a:latin typeface="Montserrat Semi-Bold Bold"/>
              </a:rPr>
              <a:t>Supervised,</a:t>
            </a:r>
          </a:p>
          <a:p>
            <a:pPr algn="ctr">
              <a:lnSpc>
                <a:spcPts val="6930"/>
              </a:lnSpc>
            </a:pPr>
            <a:r>
              <a:rPr lang="en-US" sz="5775" spc="-57" dirty="0">
                <a:solidFill>
                  <a:srgbClr val="292626"/>
                </a:solidFill>
                <a:latin typeface="Montserrat Semi-Bold Bold"/>
              </a:rPr>
              <a:t>Classification</a:t>
            </a:r>
          </a:p>
          <a:p>
            <a:pPr algn="ctr">
              <a:lnSpc>
                <a:spcPts val="6930"/>
              </a:lnSpc>
            </a:pPr>
            <a:r>
              <a:rPr lang="en-US" sz="5775" spc="-57" dirty="0">
                <a:solidFill>
                  <a:srgbClr val="292626"/>
                </a:solidFill>
                <a:latin typeface="Montserrat Semi-Bold Bold"/>
              </a:rPr>
              <a:t>Problem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469824" y="825328"/>
            <a:ext cx="6028339" cy="7662961"/>
            <a:chOff x="0" y="-38100"/>
            <a:chExt cx="8037785" cy="10217280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8037785" cy="678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00"/>
                </a:lnSpc>
              </a:pPr>
              <a:r>
                <a:rPr lang="en-US" sz="3154" spc="315" dirty="0">
                  <a:solidFill>
                    <a:srgbClr val="000000"/>
                  </a:solidFill>
                  <a:latin typeface="Montserrat Bold"/>
                </a:rPr>
                <a:t>APPROACH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86919"/>
              <a:ext cx="8037785" cy="9192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2800" dirty="0">
                  <a:latin typeface="Montserrat" panose="020B0604020202020204" charset="0"/>
                  <a:ea typeface="Microsoft Himalaya" panose="01010100010101010101" pitchFamily="2" charset="0"/>
                  <a:cs typeface="Microsoft Himalaya" panose="01010100010101010101" pitchFamily="2" charset="0"/>
                </a:rPr>
                <a:t>Create machine learning (ML) algorithm to achieve efficient marketing and also give an insight to banks how effective direct phone call campaigns are, as compared to other sales channels; and vice versa</a:t>
              </a:r>
            </a:p>
            <a:p>
              <a:endParaRPr lang="en-US" sz="2800" dirty="0" smtClean="0">
                <a:latin typeface="Montserrat" panose="020B0604020202020204" charset="0"/>
                <a:ea typeface="Microsoft Himalaya" panose="01010100010101010101" pitchFamily="2" charset="0"/>
                <a:cs typeface="Microsoft Himalaya" panose="01010100010101010101" pitchFamily="2" charset="0"/>
              </a:endParaRPr>
            </a:p>
            <a:p>
              <a:r>
                <a:rPr lang="en-US" sz="2800" dirty="0" smtClean="0">
                  <a:latin typeface="Montserrat" panose="020B0604020202020204" charset="0"/>
                  <a:ea typeface="Microsoft Himalaya" panose="01010100010101010101" pitchFamily="2" charset="0"/>
                  <a:cs typeface="Microsoft Himalaya" panose="01010100010101010101" pitchFamily="2" charset="0"/>
                </a:rPr>
                <a:t>Evaluation </a:t>
              </a:r>
              <a:r>
                <a:rPr lang="en-US" sz="2800" dirty="0">
                  <a:latin typeface="Montserrat" panose="020B0604020202020204" charset="0"/>
                  <a:ea typeface="Microsoft Himalaya" panose="01010100010101010101" pitchFamily="2" charset="0"/>
                  <a:cs typeface="Microsoft Himalaya" panose="01010100010101010101" pitchFamily="2" charset="0"/>
                </a:rPr>
                <a:t>method: Accuracy, Precision, Recall, F1-score </a:t>
              </a:r>
            </a:p>
            <a:p>
              <a:r>
                <a:rPr lang="en-US" sz="2800" dirty="0">
                  <a:latin typeface="Montserrat" panose="020B0604020202020204" charset="0"/>
                  <a:ea typeface="Microsoft Himalaya" panose="01010100010101010101" pitchFamily="2" charset="0"/>
                  <a:cs typeface="Microsoft Himalaya" panose="01010100010101010101" pitchFamily="2" charset="0"/>
                </a:rPr>
                <a:t>Focus on Recall scores</a:t>
              </a:r>
            </a:p>
            <a:p>
              <a:endParaRPr lang="en-US" sz="2800" dirty="0" smtClean="0">
                <a:latin typeface="Montserrat" panose="020B0604020202020204" charset="0"/>
                <a:ea typeface="Microsoft Himalaya" panose="01010100010101010101" pitchFamily="2" charset="0"/>
                <a:cs typeface="Microsoft Himalaya" panose="01010100010101010101" pitchFamily="2" charset="0"/>
              </a:endParaRPr>
            </a:p>
            <a:p>
              <a:r>
                <a:rPr lang="en-US" sz="2800" dirty="0" smtClean="0">
                  <a:latin typeface="Montserrat" panose="020B0604020202020204" charset="0"/>
                  <a:ea typeface="Microsoft Himalaya" panose="01010100010101010101" pitchFamily="2" charset="0"/>
                  <a:cs typeface="Microsoft Himalaya" panose="01010100010101010101" pitchFamily="2" charset="0"/>
                </a:rPr>
                <a:t>Risks </a:t>
              </a:r>
              <a:r>
                <a:rPr lang="en-US" sz="2800" dirty="0">
                  <a:latin typeface="Montserrat" panose="020B0604020202020204" charset="0"/>
                  <a:ea typeface="Microsoft Himalaya" panose="01010100010101010101" pitchFamily="2" charset="0"/>
                  <a:cs typeface="Microsoft Himalaya" panose="01010100010101010101" pitchFamily="2" charset="0"/>
                </a:rPr>
                <a:t>include overestimation of target customer behavior despite customer having all aspects of being a 'potential client'</a:t>
              </a: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73066" y="-1681605"/>
            <a:ext cx="3141560" cy="4539105"/>
            <a:chOff x="0" y="0"/>
            <a:chExt cx="4445000" cy="6422390"/>
          </a:xfrm>
        </p:grpSpPr>
        <p:sp>
          <p:nvSpPr>
            <p:cNvPr id="3" name="Freeform 3"/>
            <p:cNvSpPr/>
            <p:nvPr/>
          </p:nvSpPr>
          <p:spPr>
            <a:xfrm>
              <a:off x="0" y="4203700"/>
              <a:ext cx="4445000" cy="2218690"/>
            </a:xfrm>
            <a:custGeom>
              <a:avLst/>
              <a:gdLst/>
              <a:ahLst/>
              <a:cxnLst/>
              <a:rect l="l" t="t" r="r" b="b"/>
              <a:pathLst>
                <a:path w="4445000" h="2218690">
                  <a:moveTo>
                    <a:pt x="4445000" y="1450340"/>
                  </a:moveTo>
                  <a:lnTo>
                    <a:pt x="4445000" y="2218690"/>
                  </a:lnTo>
                  <a:lnTo>
                    <a:pt x="2222500" y="768350"/>
                  </a:lnTo>
                  <a:lnTo>
                    <a:pt x="0" y="2218690"/>
                  </a:lnTo>
                  <a:lnTo>
                    <a:pt x="0" y="1450340"/>
                  </a:lnTo>
                  <a:lnTo>
                    <a:pt x="2222500" y="0"/>
                  </a:lnTo>
                  <a:close/>
                </a:path>
              </a:pathLst>
            </a:custGeom>
            <a:solidFill>
              <a:srgbClr val="ED811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445000" cy="5654040"/>
            </a:xfrm>
            <a:custGeom>
              <a:avLst/>
              <a:gdLst/>
              <a:ahLst/>
              <a:cxnLst/>
              <a:rect l="l" t="t" r="r" b="b"/>
              <a:pathLst>
                <a:path w="4445000" h="5654040">
                  <a:moveTo>
                    <a:pt x="4445000" y="0"/>
                  </a:moveTo>
                  <a:lnTo>
                    <a:pt x="4445000" y="5654040"/>
                  </a:lnTo>
                  <a:lnTo>
                    <a:pt x="2222500" y="4203700"/>
                  </a:lnTo>
                  <a:lnTo>
                    <a:pt x="0" y="5654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9F93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963217" y="3495675"/>
            <a:ext cx="12361565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Montserrat Extra-Bold"/>
              </a:rPr>
              <a:t>Data Understanding</a:t>
            </a:r>
          </a:p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Montserrat Extra-Bold"/>
              </a:rPr>
              <a:t>&amp; Data Cleaning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1591209" y="1674355"/>
            <a:ext cx="5133297" cy="7314283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67022" y="5675769"/>
            <a:ext cx="4428644" cy="4428644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1DA95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26653" y="1622254"/>
            <a:ext cx="4719503" cy="4719503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3538A">
                <a:alpha val="69804"/>
              </a:srgbClr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414653" y="2945884"/>
            <a:ext cx="6298070" cy="6298070"/>
            <a:chOff x="0" y="0"/>
            <a:chExt cx="6355080" cy="63550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ED811E">
                <a:alpha val="69804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865133" y="9452692"/>
            <a:ext cx="6394167" cy="31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799">
                <a:solidFill>
                  <a:srgbClr val="1B1B1B"/>
                </a:solidFill>
                <a:latin typeface="Inter"/>
              </a:rPr>
              <a:t>Bank Marketing Campaign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126790" y="5620"/>
            <a:ext cx="9031067" cy="2046159"/>
            <a:chOff x="0" y="0"/>
            <a:chExt cx="12041423" cy="272821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178879"/>
              <a:ext cx="12041423" cy="1549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>
                  <a:solidFill>
                    <a:srgbClr val="1E7066"/>
                  </a:solidFill>
                  <a:latin typeface="Montserrat Extra-Bold Bold"/>
                </a:rPr>
                <a:t>Data Collection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10347711" cy="635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57059" y="2888734"/>
            <a:ext cx="3658689" cy="2162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94850"/>
                </a:solidFill>
                <a:latin typeface="Inter Bold"/>
              </a:rPr>
              <a:t>Data Source: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Inter"/>
              </a:rPr>
              <a:t>https://www.kaggle.com/volodymyrgavrysh/bank-marketing-campaigns-dataset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4221" y="7173970"/>
            <a:ext cx="3494245" cy="839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94850"/>
                </a:solidFill>
                <a:latin typeface="Montserrat Classic Bold"/>
              </a:rPr>
              <a:t>Number of Columns: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Inter"/>
              </a:rPr>
              <a:t>20 + output variable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15748" y="4289403"/>
            <a:ext cx="5259713" cy="3553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1"/>
              </a:lnSpc>
              <a:spcBef>
                <a:spcPct val="0"/>
              </a:spcBef>
            </a:pPr>
            <a:r>
              <a:rPr lang="en-US" sz="2679">
                <a:solidFill>
                  <a:srgbClr val="094850"/>
                </a:solidFill>
                <a:latin typeface="Montserrat Classic Bold"/>
              </a:rPr>
              <a:t>Data Description:</a:t>
            </a:r>
          </a:p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>
                <a:solidFill>
                  <a:srgbClr val="000000"/>
                </a:solidFill>
                <a:latin typeface="Montserrat Bold"/>
              </a:rPr>
              <a:t>A dataset that describes the Portugal bank's marketing campaigns results.</a:t>
            </a:r>
          </a:p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>
                <a:solidFill>
                  <a:srgbClr val="000000"/>
                </a:solidFill>
                <a:latin typeface="Montserrat Bold"/>
              </a:rPr>
              <a:t>Conducted campaigns were based mostly on direct phone calls, offering bank clients to place a term deposit.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8035" y="8106013"/>
            <a:ext cx="3066618" cy="839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94850"/>
                </a:solidFill>
                <a:latin typeface="Montserrat Classic Bold"/>
              </a:rPr>
              <a:t>Number of Rows: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Inter"/>
              </a:rPr>
              <a:t>41188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</TotalTime>
  <Words>1565</Words>
  <Application>Microsoft Office PowerPoint</Application>
  <PresentationFormat>Custom</PresentationFormat>
  <Paragraphs>302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66" baseType="lpstr">
      <vt:lpstr>Inter</vt:lpstr>
      <vt:lpstr>Microsoft Himalaya</vt:lpstr>
      <vt:lpstr>Open Sans Light</vt:lpstr>
      <vt:lpstr>Montserrat Classic Bold</vt:lpstr>
      <vt:lpstr>Inter Bold Italics</vt:lpstr>
      <vt:lpstr>Inter Bold</vt:lpstr>
      <vt:lpstr>Telegraf</vt:lpstr>
      <vt:lpstr>Arial</vt:lpstr>
      <vt:lpstr>Montserrat Extra-Bold Bold</vt:lpstr>
      <vt:lpstr>Open Sans Extra Bold</vt:lpstr>
      <vt:lpstr>Open Sans</vt:lpstr>
      <vt:lpstr>Arimo Bold</vt:lpstr>
      <vt:lpstr>Muli Bold Bold</vt:lpstr>
      <vt:lpstr>Montserrat Classic</vt:lpstr>
      <vt:lpstr>Montserrat Extra-Bold</vt:lpstr>
      <vt:lpstr>Montserrat</vt:lpstr>
      <vt:lpstr>Calibri</vt:lpstr>
      <vt:lpstr>Muli Regular</vt:lpstr>
      <vt:lpstr>Montserrat Semi-Bold Bold</vt:lpstr>
      <vt:lpstr>Montserrat Bold</vt:lpstr>
      <vt:lpstr>Telegraf Bold</vt:lpstr>
      <vt:lpstr>Montserrat </vt:lpstr>
      <vt:lpstr>Open Sans Light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Bank Marketing Campaign</dc:title>
  <dc:creator>asus-pc</dc:creator>
  <cp:lastModifiedBy>Noval Refadi</cp:lastModifiedBy>
  <cp:revision>19</cp:revision>
  <dcterms:created xsi:type="dcterms:W3CDTF">2006-08-16T00:00:00Z</dcterms:created>
  <dcterms:modified xsi:type="dcterms:W3CDTF">2021-12-03T06:58:57Z</dcterms:modified>
  <dc:identifier>DAExKlhwn2k</dc:identifier>
</cp:coreProperties>
</file>